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66" r:id="rId1"/>
  </p:sldMasterIdLst>
  <p:notesMasterIdLst>
    <p:notesMasterId r:id="rId28"/>
  </p:notesMasterIdLst>
  <p:sldIdLst>
    <p:sldId id="284" r:id="rId2"/>
    <p:sldId id="257" r:id="rId3"/>
    <p:sldId id="258" r:id="rId4"/>
    <p:sldId id="259" r:id="rId5"/>
    <p:sldId id="260" r:id="rId6"/>
    <p:sldId id="285" r:id="rId7"/>
    <p:sldId id="262" r:id="rId8"/>
    <p:sldId id="286" r:id="rId9"/>
    <p:sldId id="263" r:id="rId10"/>
    <p:sldId id="264" r:id="rId11"/>
    <p:sldId id="265" r:id="rId12"/>
    <p:sldId id="267" r:id="rId13"/>
    <p:sldId id="266" r:id="rId14"/>
    <p:sldId id="268" r:id="rId15"/>
    <p:sldId id="287" r:id="rId16"/>
    <p:sldId id="269" r:id="rId17"/>
    <p:sldId id="288" r:id="rId18"/>
    <p:sldId id="271" r:id="rId19"/>
    <p:sldId id="273" r:id="rId20"/>
    <p:sldId id="275" r:id="rId21"/>
    <p:sldId id="276" r:id="rId22"/>
    <p:sldId id="277" r:id="rId23"/>
    <p:sldId id="278" r:id="rId24"/>
    <p:sldId id="279" r:id="rId25"/>
    <p:sldId id="290" r:id="rId26"/>
    <p:sldId id="282" r:id="rId27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Bittman" initials="RB" lastIdx="2" clrIdx="0">
    <p:extLst>
      <p:ext uri="{19B8F6BF-5375-455C-9EA6-DF929625EA0E}">
        <p15:presenceInfo xmlns:p15="http://schemas.microsoft.com/office/powerpoint/2012/main" userId="Rachel Bittm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DB6413"/>
    <a:srgbClr val="F99436"/>
    <a:srgbClr val="142C5C"/>
    <a:srgbClr val="666666"/>
    <a:srgbClr val="1B3865"/>
    <a:srgbClr val="EEF0F6"/>
    <a:srgbClr val="D7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560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051F5-03A6-4FE8-95A2-1CC2D553ADB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304DE-DED0-4473-9362-1E0E0E3E0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05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698500"/>
            <a:ext cx="4511675" cy="348615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970940" y="8829969"/>
            <a:ext cx="3037835" cy="464821"/>
          </a:xfrm>
          <a:prstGeom prst="rect">
            <a:avLst/>
          </a:prstGeom>
          <a:noFill/>
          <a:ln cap="flat"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171" tIns="46585" rIns="93171" bIns="46585" anchor="b" anchorCtr="0" compatLnSpc="1">
            <a:noAutofit/>
          </a:bodyPr>
          <a:lstStyle/>
          <a:p>
            <a:pPr algn="r" defTabSz="45583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DF89284-9A1A-4626-A5CC-6EA59414F28F}" type="slidenum">
              <a:pPr algn="r" defTabSz="45583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en-US" sz="12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4301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MasterBackground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11838" y="0"/>
            <a:ext cx="10093322" cy="7799385"/>
          </a:xfrm>
          <a:prstGeom prst="rect">
            <a:avLst/>
          </a:prstGeom>
          <a:noFill/>
          <a:ln cap="flat">
            <a:noFill/>
          </a:ln>
          <a:effectLst/>
        </p:spPr>
      </p:pic>
      <p:sp>
        <p:nvSpPr>
          <p:cNvPr id="3" name="Rectangle 8"/>
          <p:cNvSpPr/>
          <p:nvPr/>
        </p:nvSpPr>
        <p:spPr>
          <a:xfrm>
            <a:off x="167643" y="1295400"/>
            <a:ext cx="5455283" cy="1122675"/>
          </a:xfrm>
          <a:prstGeom prst="rect">
            <a:avLst/>
          </a:prstGeom>
          <a:noFill/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100573" tIns="50281" rIns="100573" bIns="50281" anchor="b" anchorCtr="0" compatLnSpc="1">
            <a:noAutofit/>
          </a:bodyPr>
          <a:lstStyle/>
          <a:p>
            <a:pPr marL="0" marR="0" lvl="0" indent="0" algn="l" defTabSz="500264" rtl="0" fontAlgn="auto" hangingPunct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None/>
              <a:tabLst>
                <a:tab pos="100584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80" b="1" i="0" u="none" strike="noStrike" kern="1200" cap="none" spc="0" baseline="0" dirty="0">
                <a:solidFill>
                  <a:srgbClr val="F8F8F8"/>
                </a:solidFill>
                <a:uFillTx/>
                <a:latin typeface="Calibri"/>
              </a:rPr>
              <a:t>Commonwealth of Massachusetts</a:t>
            </a:r>
            <a:br>
              <a:rPr lang="en-US" sz="1980" b="1" i="0" u="none" strike="noStrike" kern="1200" cap="none" spc="0" baseline="0" dirty="0">
                <a:solidFill>
                  <a:srgbClr val="F8F8F8"/>
                </a:solidFill>
                <a:uFillTx/>
                <a:latin typeface="Calibri"/>
              </a:rPr>
            </a:br>
            <a:r>
              <a:rPr lang="en-US" sz="1430" b="1" i="0" u="none" strike="noStrike" kern="1200" cap="none" spc="0" baseline="0" dirty="0">
                <a:solidFill>
                  <a:srgbClr val="F8F8F8"/>
                </a:solidFill>
                <a:uFillTx/>
                <a:latin typeface="Calibri"/>
              </a:rPr>
              <a:t>Executive Office of Health and Human Services</a:t>
            </a:r>
            <a:br>
              <a:rPr lang="en-US" sz="1430" b="1" i="0" u="none" strike="noStrike" kern="1200" cap="none" spc="0" baseline="0" dirty="0">
                <a:solidFill>
                  <a:srgbClr val="F8F8F8"/>
                </a:solidFill>
                <a:uFillTx/>
                <a:latin typeface="Calibri"/>
              </a:rPr>
            </a:br>
            <a:r>
              <a:rPr lang="en-US" sz="1430" b="1" i="0" u="none" strike="noStrike" kern="1200" cap="none" spc="0" baseline="0" dirty="0">
                <a:solidFill>
                  <a:srgbClr val="F8F8F8"/>
                </a:solidFill>
                <a:uFillTx/>
                <a:latin typeface="Calibri"/>
              </a:rPr>
              <a:t/>
            </a:r>
            <a:br>
              <a:rPr lang="en-US" sz="1430" b="1" i="0" u="none" strike="noStrike" kern="1200" cap="none" spc="0" baseline="0" dirty="0">
                <a:solidFill>
                  <a:srgbClr val="F8F8F8"/>
                </a:solidFill>
                <a:uFillTx/>
                <a:latin typeface="Calibri"/>
              </a:rPr>
            </a:br>
            <a:endParaRPr lang="en-US" sz="1980" b="1" i="0" u="none" strike="noStrike" kern="1200" cap="none" spc="0" baseline="0" dirty="0">
              <a:solidFill>
                <a:srgbClr val="F8F8F8"/>
              </a:solidFill>
              <a:uFillTx/>
              <a:latin typeface="Calibri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873236" y="1374565"/>
            <a:ext cx="2516350" cy="1302591"/>
          </a:xfrm>
          <a:prstGeom prst="rect">
            <a:avLst/>
          </a:prstGeom>
          <a:noFill/>
          <a:ln cap="flat">
            <a:noFill/>
          </a:ln>
          <a:effectLst/>
        </p:spPr>
      </p:pic>
      <p:sp>
        <p:nvSpPr>
          <p:cNvPr id="5" name="Title 1"/>
          <p:cNvSpPr txBox="1">
            <a:spLocks noGrp="1"/>
          </p:cNvSpPr>
          <p:nvPr>
            <p:ph type="ctrTitle"/>
          </p:nvPr>
        </p:nvSpPr>
        <p:spPr>
          <a:xfrm>
            <a:off x="5364476" y="2414480"/>
            <a:ext cx="4274820" cy="1666029"/>
          </a:xfrm>
        </p:spPr>
        <p:txBody>
          <a:bodyPr>
            <a:normAutofit/>
          </a:bodyPr>
          <a:lstStyle>
            <a:lvl1pPr>
              <a:defRPr sz="198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3604256" y="4663441"/>
            <a:ext cx="4945383" cy="1727203"/>
          </a:xfrm>
        </p:spPr>
        <p:txBody>
          <a:bodyPr anchorCtr="1">
            <a:normAutofit/>
          </a:bodyPr>
          <a:lstStyle>
            <a:lvl1pPr marL="0" indent="0" algn="ctr">
              <a:spcBef>
                <a:spcPts val="440"/>
              </a:spcBef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7543800" y="7355167"/>
            <a:ext cx="1266030" cy="446198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008052DF-91A8-4738-87F5-A9731327F152}" type="datetime1">
              <a:rPr lang="en-US" smtClean="0"/>
              <a:t>9/10/2020</a:t>
            </a:fld>
            <a:endParaRPr lang="en-US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4456263" y="7463919"/>
            <a:ext cx="754380" cy="325653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‹#›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237401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4294967295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4383089" y="7446746"/>
            <a:ext cx="754380" cy="325653"/>
          </a:xfrm>
        </p:spPr>
        <p:txBody>
          <a:bodyPr/>
          <a:lstStyle>
            <a:lvl1pPr>
              <a:defRPr/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‹#›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361222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94542" y="3294275"/>
            <a:ext cx="8549640" cy="1700206"/>
          </a:xfrm>
        </p:spPr>
        <p:txBody>
          <a:bodyPr anchor="b"/>
          <a:lstStyle>
            <a:lvl1pPr marL="0" indent="0">
              <a:spcBef>
                <a:spcPts val="550"/>
              </a:spcBef>
              <a:buNone/>
              <a:defRPr sz="22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7543800" y="7330782"/>
            <a:ext cx="1266030" cy="446198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308F01AA-5973-4617-9173-547C8A755ECF}" type="datetime1">
              <a:rPr lang="en-US" smtClean="0"/>
              <a:t>9/10/2020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6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68302" y="154671"/>
            <a:ext cx="6575498" cy="78950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>
          <a:xfrm>
            <a:off x="7543800" y="7336876"/>
            <a:ext cx="1266030" cy="446198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1856EAB0-8F7D-4B14-9BE6-D13FCD1AC006}" type="datetime1">
              <a:rPr lang="en-US" smtClean="0"/>
              <a:t>9/10/2020</a:t>
            </a:fld>
            <a:endParaRPr lang="en-US"/>
          </a:p>
        </p:txBody>
      </p:sp>
      <p:sp>
        <p:nvSpPr>
          <p:cNvPr id="4" name="Slide Number Placeholder 4"/>
          <p:cNvSpPr txBox="1">
            <a:spLocks noGrp="1"/>
          </p:cNvSpPr>
          <p:nvPr>
            <p:ph type="sldNum" sz="quarter" idx="8"/>
          </p:nvPr>
        </p:nvSpPr>
        <p:spPr>
          <a:xfrm>
            <a:off x="4383089" y="7446746"/>
            <a:ext cx="754380" cy="325653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‹#›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89231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A500D-A477-41AE-B56A-B79B58A4D6FF}" type="datetime1">
              <a:rPr lang="en-US" smtClean="0"/>
              <a:t>9/10/2020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79509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0058400" cy="1000339"/>
          </a:xfrm>
          <a:prstGeom prst="rect">
            <a:avLst/>
          </a:prstGeom>
          <a:solidFill>
            <a:srgbClr val="142C5C"/>
          </a:solidFill>
          <a:ln cap="flat">
            <a:noFill/>
            <a:prstDash val="solid"/>
          </a:ln>
          <a:effectLst/>
        </p:spPr>
        <p:txBody>
          <a:bodyPr vert="horz" wrap="square" lIns="100584" tIns="50292" rIns="100584" bIns="50292" anchor="ctr" anchorCtr="1" compatLnSpc="1">
            <a:noAutofit/>
          </a:bodyPr>
          <a:lstStyle/>
          <a:p>
            <a:pPr marL="0" marR="0" lvl="0" indent="0" algn="ctr" defTabSz="5002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8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2920" y="1813561"/>
            <a:ext cx="9052560" cy="51294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543800" y="7332875"/>
            <a:ext cx="1266030" cy="446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5002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32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fld id="{C0BA1D00-1913-40C8-856D-6173D6B57ED7}" type="datetime1">
              <a:rPr lang="en-US" smtClean="0"/>
              <a:t>9/10/2020</a:t>
            </a:fld>
            <a:endParaRPr lang="en-US"/>
          </a:p>
        </p:txBody>
      </p:sp>
      <p:pic>
        <p:nvPicPr>
          <p:cNvPr id="5" name="Picture 6" descr="best ver2b seal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34922" y="86356"/>
            <a:ext cx="820734" cy="811428"/>
          </a:xfrm>
          <a:prstGeom prst="rect">
            <a:avLst/>
          </a:prstGeom>
          <a:noFill/>
          <a:ln cap="flat"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pic>
      <p:sp>
        <p:nvSpPr>
          <p:cNvPr id="6" name="Title Placeholder 15"/>
          <p:cNvSpPr txBox="1">
            <a:spLocks noGrp="1"/>
          </p:cNvSpPr>
          <p:nvPr>
            <p:ph type="title"/>
          </p:nvPr>
        </p:nvSpPr>
        <p:spPr>
          <a:xfrm>
            <a:off x="1341116" y="118740"/>
            <a:ext cx="5699763" cy="640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7699211" y="0"/>
            <a:ext cx="2359188" cy="1000339"/>
          </a:xfrm>
          <a:prstGeom prst="rect">
            <a:avLst/>
          </a:prstGeom>
          <a:noFill/>
          <a:ln cap="flat">
            <a:noFill/>
          </a:ln>
          <a:effectLst/>
        </p:spPr>
      </p:pic>
      <p:sp>
        <p:nvSpPr>
          <p:cNvPr id="8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4442463" y="7451732"/>
            <a:ext cx="754380" cy="32565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5002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32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‹#›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410426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hf hdr="0" ftr="0" dt="0"/>
  <p:txStyles>
    <p:titleStyle>
      <a:lvl1pPr marL="0" marR="0" lvl="0" indent="0" algn="l" defTabSz="100584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080" b="0" i="0" u="none" strike="noStrike" kern="1200" cap="none" spc="0" baseline="0">
          <a:solidFill>
            <a:srgbClr val="FFFFFF"/>
          </a:solidFill>
          <a:uFillTx/>
          <a:latin typeface="Calibri"/>
        </a:defRPr>
      </a:lvl1pPr>
    </p:titleStyle>
    <p:bodyStyle>
      <a:lvl1pPr marL="377190" marR="0" lvl="0" indent="-377190" algn="l" defTabSz="100584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SzPct val="100000"/>
        <a:buFont typeface="Arial"/>
        <a:buChar char="•"/>
        <a:tabLst/>
        <a:defRPr lang="en-US" sz="1980" b="1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817245" marR="0" lvl="1" indent="-314325" algn="l" defTabSz="100584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SzPct val="100000"/>
        <a:buFont typeface="Arial"/>
        <a:buChar char="–"/>
        <a:tabLst/>
        <a:defRPr lang="en-US" sz="198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257300" marR="0" lvl="2" indent="-251460" algn="l" defTabSz="100584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SzPct val="100000"/>
        <a:buFont typeface="Arial"/>
        <a:buChar char="•"/>
        <a:tabLst/>
        <a:defRPr lang="en-US" sz="198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760220" marR="0" lvl="3" indent="-251460" algn="l" defTabSz="100584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SzPct val="100000"/>
        <a:buFont typeface="Arial"/>
        <a:buChar char="–"/>
        <a:tabLst/>
        <a:defRPr lang="en-US" sz="198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263140" marR="0" lvl="4" indent="-251460" algn="l" defTabSz="100584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SzPct val="100000"/>
        <a:buFont typeface="Arial"/>
        <a:buChar char="»"/>
        <a:tabLst/>
        <a:defRPr lang="en-US" sz="198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directproject.org/Primary+care+provider+refers+patient+to+specialist+including+summary+care+recor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hi.masstech.org/education/mass-hiway-director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3124200" y="5105400"/>
            <a:ext cx="6867463" cy="1617029"/>
          </a:xfrm>
        </p:spPr>
        <p:txBody>
          <a:bodyPr anchorCtr="1">
            <a:normAutofit/>
          </a:bodyPr>
          <a:lstStyle/>
          <a:p>
            <a:pPr algn="ctr">
              <a:spcBef>
                <a:spcPts val="1320"/>
              </a:spcBef>
              <a:spcAft>
                <a:spcPts val="1320"/>
              </a:spcAft>
            </a:pPr>
            <a:r>
              <a:rPr lang="en-US" sz="2860" b="1" dirty="0" smtClean="0">
                <a:solidFill>
                  <a:srgbClr val="000000"/>
                </a:solidFill>
              </a:rPr>
              <a:t>HIE Use Case Development Principles</a:t>
            </a:r>
            <a:br>
              <a:rPr lang="en-US" sz="2860" b="1" dirty="0" smtClean="0">
                <a:solidFill>
                  <a:srgbClr val="000000"/>
                </a:solidFill>
              </a:rPr>
            </a:br>
            <a:r>
              <a:rPr lang="en-US" sz="2860" b="1" dirty="0">
                <a:solidFill>
                  <a:srgbClr val="000000"/>
                </a:solidFill>
              </a:rPr>
              <a:t/>
            </a:r>
            <a:br>
              <a:rPr lang="en-US" sz="2860" b="1" dirty="0">
                <a:solidFill>
                  <a:srgbClr val="000000"/>
                </a:solidFill>
              </a:rPr>
            </a:br>
            <a:r>
              <a:rPr lang="en-US" sz="2860" b="1" dirty="0" smtClean="0">
                <a:solidFill>
                  <a:srgbClr val="000000"/>
                </a:solidFill>
              </a:rPr>
              <a:t>September 2020</a:t>
            </a:r>
            <a:endParaRPr lang="en-US" sz="286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70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62000" y="1447800"/>
            <a:ext cx="8183193" cy="3397084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400" spc="15" dirty="0">
                <a:solidFill>
                  <a:srgbClr val="0070C0"/>
                </a:solidFill>
                <a:latin typeface="Arial"/>
                <a:cs typeface="Arial"/>
              </a:rPr>
              <a:t>Use </a:t>
            </a:r>
            <a:r>
              <a:rPr lang="en-US" sz="2400" spc="10" dirty="0">
                <a:solidFill>
                  <a:srgbClr val="0070C0"/>
                </a:solidFill>
                <a:latin typeface="Arial"/>
                <a:cs typeface="Arial"/>
              </a:rPr>
              <a:t>C</a:t>
            </a:r>
            <a:r>
              <a:rPr sz="2400" spc="10" dirty="0" smtClean="0">
                <a:solidFill>
                  <a:srgbClr val="0070C0"/>
                </a:solidFill>
                <a:latin typeface="Arial"/>
                <a:cs typeface="Arial"/>
              </a:rPr>
              <a:t>ase</a:t>
            </a:r>
            <a:r>
              <a:rPr sz="2400" spc="-1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15" dirty="0">
                <a:solidFill>
                  <a:srgbClr val="0070C0"/>
                </a:solidFill>
                <a:latin typeface="Arial"/>
                <a:cs typeface="Arial"/>
              </a:rPr>
              <a:t>name</a:t>
            </a:r>
            <a:endParaRPr sz="24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807085" lvl="1" indent="-342900">
              <a:lnSpc>
                <a:spcPct val="100000"/>
              </a:lnSpc>
              <a:spcBef>
                <a:spcPts val="785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2200" spc="15" dirty="0">
                <a:solidFill>
                  <a:srgbClr val="404040"/>
                </a:solidFill>
                <a:latin typeface="Arial"/>
                <a:cs typeface="Arial"/>
              </a:rPr>
              <a:t>B</a:t>
            </a:r>
            <a:r>
              <a:rPr sz="2200" spc="10" dirty="0" smtClean="0">
                <a:solidFill>
                  <a:srgbClr val="404040"/>
                </a:solidFill>
                <a:latin typeface="Arial"/>
                <a:cs typeface="Arial"/>
              </a:rPr>
              <a:t>rief </a:t>
            </a:r>
            <a:r>
              <a:rPr sz="2200" spc="15" dirty="0">
                <a:solidFill>
                  <a:srgbClr val="404040"/>
                </a:solidFill>
                <a:latin typeface="Arial"/>
                <a:cs typeface="Arial"/>
              </a:rPr>
              <a:t>summary </a:t>
            </a:r>
            <a:r>
              <a:rPr sz="2200" spc="10" dirty="0">
                <a:solidFill>
                  <a:srgbClr val="404040"/>
                </a:solidFill>
                <a:latin typeface="Arial"/>
                <a:cs typeface="Arial"/>
              </a:rPr>
              <a:t>of your </a:t>
            </a:r>
            <a:r>
              <a:rPr lang="en-US" sz="2200" spc="15" dirty="0">
                <a:solidFill>
                  <a:srgbClr val="404040"/>
                </a:solidFill>
                <a:latin typeface="Arial"/>
                <a:cs typeface="Arial"/>
              </a:rPr>
              <a:t>U</a:t>
            </a:r>
            <a:r>
              <a:rPr sz="2200" spc="15" dirty="0" smtClean="0">
                <a:solidFill>
                  <a:srgbClr val="404040"/>
                </a:solidFill>
                <a:latin typeface="Arial"/>
                <a:cs typeface="Arial"/>
              </a:rPr>
              <a:t>se </a:t>
            </a:r>
            <a:r>
              <a:rPr lang="en-US" sz="2200" spc="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2200" spc="10" dirty="0" smtClean="0">
                <a:solidFill>
                  <a:srgbClr val="404040"/>
                </a:solidFill>
                <a:latin typeface="Arial"/>
                <a:cs typeface="Arial"/>
              </a:rPr>
              <a:t>ase </a:t>
            </a:r>
            <a:r>
              <a:rPr sz="2200" spc="5" dirty="0">
                <a:solidFill>
                  <a:srgbClr val="404040"/>
                </a:solidFill>
                <a:latin typeface="Arial"/>
                <a:cs typeface="Arial"/>
              </a:rPr>
              <a:t>(limit to</a:t>
            </a:r>
            <a:r>
              <a:rPr sz="2200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10" dirty="0">
                <a:solidFill>
                  <a:srgbClr val="404040"/>
                </a:solidFill>
                <a:latin typeface="Arial"/>
                <a:cs typeface="Arial"/>
              </a:rPr>
              <a:t>100-characters)</a:t>
            </a:r>
            <a:endParaRPr sz="2200" dirty="0">
              <a:latin typeface="Arial"/>
              <a:cs typeface="Arial"/>
            </a:endParaRPr>
          </a:p>
          <a:p>
            <a:pPr marL="1143000" lvl="2" indent="-226695">
              <a:lnSpc>
                <a:spcPct val="100000"/>
              </a:lnSpc>
              <a:spcBef>
                <a:spcPts val="465"/>
              </a:spcBef>
              <a:buClr>
                <a:srgbClr val="F5812A"/>
              </a:buClr>
              <a:buChar char="•"/>
              <a:tabLst>
                <a:tab pos="1143000" algn="l"/>
                <a:tab pos="1143000" algn="l"/>
                <a:tab pos="2292350" algn="l"/>
              </a:tabLst>
            </a:pPr>
            <a:r>
              <a:rPr lang="en-US" sz="1750" spc="10" dirty="0" smtClean="0">
                <a:solidFill>
                  <a:srgbClr val="404040"/>
                </a:solidFill>
                <a:latin typeface="Arial"/>
                <a:cs typeface="Arial"/>
              </a:rPr>
              <a:t>Example: 	P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atient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referral from </a:t>
            </a:r>
            <a:r>
              <a:rPr sz="1750" spc="20" dirty="0">
                <a:solidFill>
                  <a:srgbClr val="404040"/>
                </a:solidFill>
                <a:latin typeface="Arial"/>
                <a:cs typeface="Arial"/>
              </a:rPr>
              <a:t>PCP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1750" spc="-3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Specialist</a:t>
            </a:r>
            <a:endParaRPr sz="1550" dirty="0"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240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lang="en-US" sz="2400" spc="10" dirty="0">
                <a:solidFill>
                  <a:srgbClr val="0070C0"/>
                </a:solidFill>
                <a:latin typeface="Arial"/>
                <a:cs typeface="Arial"/>
              </a:rPr>
              <a:t>G</a:t>
            </a:r>
            <a:r>
              <a:rPr sz="2400" spc="10" dirty="0" smtClean="0">
                <a:solidFill>
                  <a:srgbClr val="0070C0"/>
                </a:solidFill>
                <a:latin typeface="Arial"/>
                <a:cs typeface="Arial"/>
              </a:rPr>
              <a:t>oal</a:t>
            </a:r>
            <a:endParaRPr sz="24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807085" lvl="1" indent="-342900">
              <a:lnSpc>
                <a:spcPct val="100000"/>
              </a:lnSpc>
              <a:spcBef>
                <a:spcPts val="88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sz="2200" spc="15" dirty="0">
                <a:solidFill>
                  <a:srgbClr val="404040"/>
                </a:solidFill>
                <a:latin typeface="Arial"/>
                <a:cs typeface="Arial"/>
              </a:rPr>
              <a:t>What </a:t>
            </a: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you want to accomplish</a:t>
            </a:r>
            <a:endParaRPr sz="220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1143000" lvl="2" indent="-226695">
              <a:lnSpc>
                <a:spcPct val="100000"/>
              </a:lnSpc>
              <a:spcBef>
                <a:spcPts val="465"/>
              </a:spcBef>
              <a:buClr>
                <a:srgbClr val="F5812A"/>
              </a:buClr>
              <a:buChar char="•"/>
              <a:tabLst>
                <a:tab pos="1143000" algn="l"/>
                <a:tab pos="1143000" algn="l"/>
                <a:tab pos="2292350" algn="l"/>
              </a:tabLst>
            </a:pPr>
            <a:r>
              <a:rPr lang="en-US" sz="1750" spc="15" dirty="0" smtClean="0">
                <a:solidFill>
                  <a:srgbClr val="404040"/>
                </a:solidFill>
                <a:latin typeface="Arial"/>
                <a:cs typeface="Arial"/>
              </a:rPr>
              <a:t>Example:	To improve care coordination</a:t>
            </a:r>
          </a:p>
          <a:p>
            <a:pPr marL="2287905" lvl="5">
              <a:spcBef>
                <a:spcPts val="465"/>
              </a:spcBef>
              <a:buClr>
                <a:srgbClr val="F5812A"/>
              </a:buClr>
              <a:tabLst>
                <a:tab pos="1143000" algn="l"/>
                <a:tab pos="1143000" algn="l"/>
                <a:tab pos="2292350" algn="l"/>
              </a:tabLst>
            </a:pPr>
            <a:r>
              <a:rPr lang="en-US" sz="1750" dirty="0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lang="en-US" sz="1750" dirty="0" smtClean="0">
                <a:solidFill>
                  <a:srgbClr val="404040"/>
                </a:solidFill>
                <a:latin typeface="Arial"/>
                <a:cs typeface="Arial"/>
              </a:rPr>
              <a:t>o reduce delays in care</a:t>
            </a:r>
            <a:endParaRPr lang="en-US" sz="1750" spc="15" dirty="0">
              <a:solidFill>
                <a:srgbClr val="404040"/>
              </a:solidFill>
              <a:latin typeface="Arial"/>
              <a:cs typeface="Arial"/>
            </a:endParaRPr>
          </a:p>
          <a:p>
            <a:pPr marL="2287905" lvl="5">
              <a:spcBef>
                <a:spcPts val="465"/>
              </a:spcBef>
              <a:buClr>
                <a:srgbClr val="F5812A"/>
              </a:buClr>
              <a:tabLst>
                <a:tab pos="1143000" algn="l"/>
                <a:tab pos="1143000" algn="l"/>
                <a:tab pos="2292350" algn="l"/>
              </a:tabLst>
            </a:pPr>
            <a:r>
              <a:rPr lang="en-US" sz="1750" spc="15" dirty="0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lang="en-US" sz="1750" spc="15" dirty="0" smtClean="0">
                <a:solidFill>
                  <a:srgbClr val="404040"/>
                </a:solidFill>
                <a:latin typeface="Arial"/>
                <a:cs typeface="Arial"/>
              </a:rPr>
              <a:t>o reduce errors in patient information</a:t>
            </a:r>
            <a:endParaRPr lang="en-US" sz="1750" dirty="0" smtClean="0">
              <a:solidFill>
                <a:srgbClr val="404040"/>
              </a:solidFill>
              <a:latin typeface="Arial"/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1926" y="152400"/>
            <a:ext cx="6629400" cy="640508"/>
          </a:xfrm>
        </p:spPr>
        <p:txBody>
          <a:bodyPr/>
          <a:lstStyle/>
          <a:p>
            <a:r>
              <a:rPr lang="en-US" spc="10" dirty="0"/>
              <a:t>Use Case </a:t>
            </a:r>
            <a:r>
              <a:rPr lang="en-US" spc="10" dirty="0">
                <a:latin typeface="+mn-lt"/>
              </a:rPr>
              <a:t>Elements </a:t>
            </a:r>
            <a:r>
              <a:rPr lang="en-US" sz="2000" i="1" spc="5" dirty="0" smtClean="0">
                <a:latin typeface="+mn-lt"/>
              </a:rPr>
              <a:t>(</a:t>
            </a:r>
            <a:r>
              <a:rPr lang="en-US" sz="2000" i="1" spc="10" dirty="0" smtClean="0">
                <a:latin typeface="+mn-lt"/>
                <a:cs typeface="Arial"/>
              </a:rPr>
              <a:t>Summary overview)</a:t>
            </a:r>
            <a:endParaRPr lang="en-US" sz="200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10</a:t>
            </a:fld>
            <a:endParaRPr lang="en-US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07721" y="1468339"/>
            <a:ext cx="7905115" cy="5411097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400" spc="10" dirty="0">
                <a:solidFill>
                  <a:srgbClr val="0070C0"/>
                </a:solidFill>
                <a:latin typeface="Arial"/>
                <a:cs typeface="Arial"/>
              </a:rPr>
              <a:t>Story</a:t>
            </a:r>
            <a:endParaRPr sz="24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807085" lvl="1" indent="-342900">
              <a:lnSpc>
                <a:spcPct val="100000"/>
              </a:lnSpc>
              <a:spcBef>
                <a:spcPts val="785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Description of h</a:t>
            </a:r>
            <a:r>
              <a:rPr sz="2200" spc="15" dirty="0" smtClean="0">
                <a:solidFill>
                  <a:srgbClr val="404040"/>
                </a:solidFill>
                <a:latin typeface="Arial"/>
                <a:cs typeface="Arial"/>
              </a:rPr>
              <a:t>ow you </a:t>
            </a:r>
            <a:r>
              <a:rPr sz="2200" spc="10" dirty="0">
                <a:solidFill>
                  <a:srgbClr val="404040"/>
                </a:solidFill>
                <a:latin typeface="Arial"/>
                <a:cs typeface="Arial"/>
              </a:rPr>
              <a:t>intend </a:t>
            </a:r>
            <a:r>
              <a:rPr sz="2200" spc="5" dirty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sz="2200" spc="15" dirty="0">
                <a:solidFill>
                  <a:srgbClr val="404040"/>
                </a:solidFill>
                <a:latin typeface="Arial"/>
                <a:cs typeface="Arial"/>
              </a:rPr>
              <a:t>use </a:t>
            </a: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HIE</a:t>
            </a:r>
            <a:endParaRPr sz="2200" dirty="0">
              <a:latin typeface="Arial"/>
              <a:cs typeface="Arial"/>
            </a:endParaRPr>
          </a:p>
          <a:p>
            <a:pPr marL="1143000" lvl="2" indent="-226695">
              <a:lnSpc>
                <a:spcPct val="100000"/>
              </a:lnSpc>
              <a:spcBef>
                <a:spcPts val="465"/>
              </a:spcBef>
              <a:buClr>
                <a:srgbClr val="F5812A"/>
              </a:buClr>
              <a:buChar char="•"/>
              <a:tabLst>
                <a:tab pos="1143000" algn="l"/>
                <a:tab pos="1143635" algn="l"/>
              </a:tabLst>
            </a:pPr>
            <a:r>
              <a:rPr sz="1750" u="sng" spc="10" dirty="0">
                <a:solidFill>
                  <a:srgbClr val="404040"/>
                </a:solidFill>
                <a:uFill>
                  <a:solidFill>
                    <a:srgbClr val="515151"/>
                  </a:solidFill>
                </a:uFill>
                <a:latin typeface="Arial"/>
                <a:cs typeface="Arial"/>
              </a:rPr>
              <a:t>Perspective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&gt; </a:t>
            </a:r>
            <a:r>
              <a:rPr sz="1750" spc="20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provider referring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patient to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750" spc="-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specialist</a:t>
            </a:r>
            <a:endParaRPr sz="1750" dirty="0">
              <a:latin typeface="Arial"/>
              <a:cs typeface="Arial"/>
            </a:endParaRPr>
          </a:p>
          <a:p>
            <a:pPr marL="1143000" marR="60960" lvl="2" indent="-226695">
              <a:lnSpc>
                <a:spcPct val="102899"/>
              </a:lnSpc>
              <a:spcBef>
                <a:spcPts val="409"/>
              </a:spcBef>
              <a:buClr>
                <a:srgbClr val="F5812A"/>
              </a:buClr>
              <a:buChar char="•"/>
              <a:tabLst>
                <a:tab pos="1143000" algn="l"/>
                <a:tab pos="1143635" algn="l"/>
              </a:tabLst>
            </a:pPr>
            <a:r>
              <a:rPr sz="1750" u="sng" spc="10" dirty="0">
                <a:solidFill>
                  <a:srgbClr val="404040"/>
                </a:solidFill>
                <a:uFill>
                  <a:solidFill>
                    <a:srgbClr val="515151"/>
                  </a:solidFill>
                </a:uFill>
                <a:latin typeface="Arial"/>
                <a:cs typeface="Arial"/>
              </a:rPr>
              <a:t>Context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&gt; The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referring provider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has made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the determination that </a:t>
            </a:r>
            <a:r>
              <a:rPr sz="1750" spc="5" dirty="0">
                <a:solidFill>
                  <a:srgbClr val="404040"/>
                </a:solidFill>
                <a:latin typeface="Arial"/>
                <a:cs typeface="Arial"/>
              </a:rPr>
              <a:t>it 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is clinically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legally appropriate to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send a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referral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and summary 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of care to the</a:t>
            </a:r>
            <a:r>
              <a:rPr sz="175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specialist.</a:t>
            </a:r>
            <a:endParaRPr sz="1750" dirty="0">
              <a:latin typeface="Arial"/>
              <a:cs typeface="Arial"/>
            </a:endParaRPr>
          </a:p>
          <a:p>
            <a:pPr marL="1143000" lvl="2" indent="-226695">
              <a:lnSpc>
                <a:spcPct val="100000"/>
              </a:lnSpc>
              <a:spcBef>
                <a:spcPts val="405"/>
              </a:spcBef>
              <a:buClr>
                <a:srgbClr val="F5812A"/>
              </a:buClr>
              <a:buChar char="•"/>
              <a:tabLst>
                <a:tab pos="1143000" algn="l"/>
                <a:tab pos="1143635" algn="l"/>
              </a:tabLst>
            </a:pPr>
            <a:r>
              <a:rPr sz="1750" u="sng" spc="10" dirty="0">
                <a:solidFill>
                  <a:srgbClr val="404040"/>
                </a:solidFill>
                <a:uFill>
                  <a:solidFill>
                    <a:srgbClr val="515151"/>
                  </a:solidFill>
                </a:uFill>
                <a:latin typeface="Arial"/>
                <a:cs typeface="Arial"/>
              </a:rPr>
              <a:t>Story</a:t>
            </a:r>
            <a:endParaRPr sz="1750" dirty="0">
              <a:latin typeface="Arial"/>
              <a:cs typeface="Arial"/>
            </a:endParaRPr>
          </a:p>
          <a:p>
            <a:pPr marL="1595120" marR="5080" lvl="3" indent="-226695">
              <a:lnSpc>
                <a:spcPct val="102400"/>
              </a:lnSpc>
              <a:spcBef>
                <a:spcPts val="420"/>
              </a:spcBef>
              <a:buClr>
                <a:srgbClr val="F5812A"/>
              </a:buClr>
              <a:buChar char="–"/>
              <a:tabLst>
                <a:tab pos="1595755" algn="l"/>
              </a:tabLst>
            </a:pP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Dr. </a:t>
            </a:r>
            <a:r>
              <a:rPr sz="1750" spc="15" dirty="0" smtClean="0">
                <a:solidFill>
                  <a:srgbClr val="404040"/>
                </a:solidFill>
                <a:latin typeface="Arial"/>
                <a:cs typeface="Arial"/>
              </a:rPr>
              <a:t>Jones</a:t>
            </a:r>
            <a:r>
              <a:rPr lang="en-US" sz="1750" spc="15" dirty="0" smtClean="0">
                <a:solidFill>
                  <a:srgbClr val="404040"/>
                </a:solidFill>
                <a:latin typeface="Arial"/>
                <a:cs typeface="Arial"/>
              </a:rPr>
              <a:t>, 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referring 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provider</a:t>
            </a:r>
            <a:r>
              <a:rPr lang="en-US" sz="1750" spc="10" dirty="0" smtClean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searches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for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patient in the  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practice</a:t>
            </a:r>
            <a:r>
              <a:rPr lang="en-US" sz="1750" spc="10" dirty="0" smtClean="0">
                <a:solidFill>
                  <a:srgbClr val="404040"/>
                </a:solidFill>
                <a:latin typeface="Arial"/>
                <a:cs typeface="Arial"/>
              </a:rPr>
              <a:t>‘s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20" dirty="0">
                <a:solidFill>
                  <a:srgbClr val="404040"/>
                </a:solidFill>
                <a:latin typeface="Arial"/>
                <a:cs typeface="Arial"/>
              </a:rPr>
              <a:t>EHR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initiates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referral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message. The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referral 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reason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is described in the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message.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some cases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the</a:t>
            </a:r>
            <a:r>
              <a:rPr sz="1750" spc="-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referral  is directed to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specific specialist,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in other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cases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 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specialist practice. Dr.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Jones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attaches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 summary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of care for  reference,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then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sends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the</a:t>
            </a:r>
            <a:r>
              <a:rPr sz="1750" spc="-3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referral.</a:t>
            </a:r>
            <a:endParaRPr sz="1750" dirty="0">
              <a:latin typeface="Arial"/>
              <a:cs typeface="Arial"/>
            </a:endParaRPr>
          </a:p>
          <a:p>
            <a:pPr marL="1595120" marR="17145" lvl="3" indent="-226695">
              <a:lnSpc>
                <a:spcPct val="101499"/>
              </a:lnSpc>
              <a:spcBef>
                <a:spcPts val="1200"/>
              </a:spcBef>
              <a:buClr>
                <a:srgbClr val="F5812A"/>
              </a:buClr>
              <a:buChar char="–"/>
              <a:tabLst>
                <a:tab pos="1595755" algn="l"/>
              </a:tabLst>
            </a:pP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Dr. 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Smith</a:t>
            </a:r>
            <a:r>
              <a:rPr lang="en-US" sz="1750" spc="10" dirty="0" smtClean="0">
                <a:solidFill>
                  <a:srgbClr val="404040"/>
                </a:solidFill>
                <a:latin typeface="Arial"/>
                <a:cs typeface="Arial"/>
              </a:rPr>
              <a:t>, 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the specialist</a:t>
            </a:r>
            <a:r>
              <a:rPr lang="en-US" sz="1750" spc="10" dirty="0" smtClean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sees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new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referral in her local  practice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EHR. </a:t>
            </a:r>
            <a:r>
              <a:rPr sz="1750" spc="5" dirty="0">
                <a:solidFill>
                  <a:srgbClr val="404040"/>
                </a:solidFill>
                <a:latin typeface="Arial"/>
                <a:cs typeface="Arial"/>
              </a:rPr>
              <a:t>If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this is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 new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patient for the practice,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 new 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patient is created in the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EHR. The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core referral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the various 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documents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are imported into the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new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patient's</a:t>
            </a:r>
            <a:r>
              <a:rPr sz="1750" spc="-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chart</a:t>
            </a:r>
            <a:r>
              <a:rPr lang="en-US" sz="1750" spc="10" dirty="0" smtClean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endParaRPr sz="17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7031" y="7050922"/>
            <a:ext cx="7411510" cy="3558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spc="15" dirty="0" smtClean="0">
                <a:solidFill>
                  <a:srgbClr val="404040"/>
                </a:solidFill>
                <a:latin typeface="Arial"/>
                <a:cs typeface="Arial"/>
              </a:rPr>
              <a:t>Reference</a:t>
            </a:r>
            <a:r>
              <a:rPr sz="1100" spc="15" dirty="0">
                <a:solidFill>
                  <a:srgbClr val="404040"/>
                </a:solidFill>
                <a:latin typeface="Arial"/>
                <a:cs typeface="Arial"/>
              </a:rPr>
              <a:t>: </a:t>
            </a:r>
            <a:r>
              <a:rPr sz="1100" spc="2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100" spc="15" dirty="0">
                <a:solidFill>
                  <a:srgbClr val="404040"/>
                </a:solidFill>
                <a:latin typeface="Arial"/>
                <a:cs typeface="Arial"/>
              </a:rPr>
              <a:t>Direct Project, User</a:t>
            </a:r>
            <a:r>
              <a:rPr sz="1100" spc="-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spc="15" dirty="0">
                <a:solidFill>
                  <a:srgbClr val="404040"/>
                </a:solidFill>
                <a:latin typeface="Arial"/>
                <a:cs typeface="Arial"/>
              </a:rPr>
              <a:t>Stories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u="sng" spc="15" dirty="0">
                <a:solidFill>
                  <a:srgbClr val="F6822B"/>
                </a:solidFill>
                <a:uFill>
                  <a:solidFill>
                    <a:srgbClr val="FA9537"/>
                  </a:solidFill>
                </a:uFill>
                <a:latin typeface="Arial"/>
                <a:cs typeface="Arial"/>
                <a:hlinkClick r:id="rId2"/>
              </a:rPr>
              <a:t>http://wiki.directproject.org/Primary+care+provider+refers+patient+to+specialist+including+summary+care+record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11</a:t>
            </a:fld>
            <a:endParaRPr lang="en-US" spc="-5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141926" y="152400"/>
            <a:ext cx="6629400" cy="640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100584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08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r>
              <a:rPr lang="en-US" spc="10" dirty="0" smtClean="0"/>
              <a:t>Use Case </a:t>
            </a:r>
            <a:r>
              <a:rPr lang="en-US" spc="10" dirty="0" smtClean="0">
                <a:latin typeface="+mn-lt"/>
              </a:rPr>
              <a:t>Elements </a:t>
            </a:r>
            <a:r>
              <a:rPr lang="en-US" sz="2000" i="1" spc="5" dirty="0" smtClean="0">
                <a:latin typeface="+mn-lt"/>
              </a:rPr>
              <a:t>(</a:t>
            </a:r>
            <a:r>
              <a:rPr lang="en-US" sz="2000" i="1" spc="10" dirty="0" smtClean="0">
                <a:latin typeface="+mn-lt"/>
                <a:cs typeface="Arial"/>
              </a:rPr>
              <a:t>Summary overview)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8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32207" y="1447800"/>
            <a:ext cx="8945193" cy="5545301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lang="en-US" sz="2400" spc="10" dirty="0" smtClean="0">
                <a:solidFill>
                  <a:srgbClr val="0070C0"/>
                </a:solidFill>
                <a:latin typeface="Arial"/>
                <a:cs typeface="Arial"/>
              </a:rPr>
              <a:t>Trading Partners</a:t>
            </a:r>
            <a:endParaRPr sz="24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807085" marR="1135380" lvl="1" indent="-342900">
              <a:lnSpc>
                <a:spcPct val="101400"/>
              </a:lnSpc>
              <a:spcBef>
                <a:spcPts val="755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2200" spc="15" dirty="0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sz="2200" spc="10" dirty="0" smtClean="0">
                <a:solidFill>
                  <a:srgbClr val="404040"/>
                </a:solidFill>
                <a:latin typeface="Arial"/>
                <a:cs typeface="Arial"/>
              </a:rPr>
              <a:t>he </a:t>
            </a:r>
            <a:r>
              <a:rPr sz="2200" spc="10" dirty="0">
                <a:solidFill>
                  <a:srgbClr val="404040"/>
                </a:solidFill>
                <a:latin typeface="Arial"/>
                <a:cs typeface="Arial"/>
              </a:rPr>
              <a:t>senders </a:t>
            </a:r>
            <a:r>
              <a:rPr lang="en-US" sz="2200" spc="10" dirty="0" smtClean="0">
                <a:solidFill>
                  <a:srgbClr val="404040"/>
                </a:solidFill>
                <a:latin typeface="Arial"/>
                <a:cs typeface="Arial"/>
              </a:rPr>
              <a:t>and</a:t>
            </a:r>
            <a:r>
              <a:rPr sz="2200" spc="10" dirty="0" smtClean="0">
                <a:solidFill>
                  <a:srgbClr val="404040"/>
                </a:solidFill>
                <a:latin typeface="Arial"/>
                <a:cs typeface="Arial"/>
              </a:rPr>
              <a:t> receivers</a:t>
            </a:r>
            <a:r>
              <a:rPr lang="en-US" sz="2200" spc="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sz="2200" spc="10" dirty="0" smtClean="0">
                <a:solidFill>
                  <a:srgbClr val="404040"/>
                </a:solidFill>
                <a:latin typeface="Arial"/>
                <a:cs typeface="Arial"/>
              </a:rPr>
              <a:t>of health information</a:t>
            </a:r>
          </a:p>
          <a:p>
            <a:pPr marL="464185" marR="1135380" lvl="1">
              <a:lnSpc>
                <a:spcPct val="101400"/>
              </a:lnSpc>
              <a:spcBef>
                <a:spcPts val="1200"/>
              </a:spcBef>
              <a:buClr>
                <a:srgbClr val="F5812A"/>
              </a:buClr>
              <a:tabLst>
                <a:tab pos="1030288" algn="l"/>
              </a:tabLst>
            </a:pP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	P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eople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, roles, 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specialty,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organizations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:</a:t>
            </a:r>
            <a:endParaRPr sz="1950" dirty="0">
              <a:latin typeface="Arial"/>
              <a:cs typeface="Arial"/>
            </a:endParaRPr>
          </a:p>
          <a:p>
            <a:pPr marL="1262063" lvl="2" indent="-225425">
              <a:lnSpc>
                <a:spcPct val="100000"/>
              </a:lnSpc>
              <a:spcBef>
                <a:spcPts val="459"/>
              </a:spcBef>
              <a:buClr>
                <a:srgbClr val="F5812A"/>
              </a:buClr>
              <a:buChar char="•"/>
            </a:pP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People =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Dr. Jones,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Nurse</a:t>
            </a:r>
            <a:r>
              <a:rPr sz="1750" spc="-3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Thompson</a:t>
            </a:r>
            <a:endParaRPr sz="1750" dirty="0">
              <a:latin typeface="Arial"/>
              <a:cs typeface="Arial"/>
            </a:endParaRPr>
          </a:p>
          <a:p>
            <a:pPr marL="1262063" lvl="2" indent="-225425">
              <a:lnSpc>
                <a:spcPct val="100000"/>
              </a:lnSpc>
              <a:spcBef>
                <a:spcPts val="475"/>
              </a:spcBef>
              <a:buClr>
                <a:srgbClr val="F5812A"/>
              </a:buClr>
              <a:buChar char="•"/>
            </a:pP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Roles </a:t>
            </a:r>
            <a:r>
              <a:rPr sz="1750" spc="15" dirty="0" smtClean="0">
                <a:solidFill>
                  <a:srgbClr val="404040"/>
                </a:solidFill>
                <a:latin typeface="Arial"/>
                <a:cs typeface="Arial"/>
              </a:rPr>
              <a:t>=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Case Manager,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Triage</a:t>
            </a:r>
            <a:r>
              <a:rPr sz="1750" spc="-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5" dirty="0" smtClean="0">
                <a:solidFill>
                  <a:srgbClr val="404040"/>
                </a:solidFill>
                <a:latin typeface="Arial"/>
                <a:cs typeface="Arial"/>
              </a:rPr>
              <a:t>Nurse</a:t>
            </a:r>
            <a:endParaRPr lang="en-US" sz="1750" spc="15" dirty="0" smtClean="0">
              <a:solidFill>
                <a:srgbClr val="404040"/>
              </a:solidFill>
              <a:latin typeface="Arial"/>
              <a:cs typeface="Arial"/>
            </a:endParaRPr>
          </a:p>
          <a:p>
            <a:pPr marL="1262063" lvl="2" indent="-225425">
              <a:lnSpc>
                <a:spcPct val="100000"/>
              </a:lnSpc>
              <a:spcBef>
                <a:spcPts val="475"/>
              </a:spcBef>
              <a:buClr>
                <a:srgbClr val="F5812A"/>
              </a:buClr>
              <a:buChar char="•"/>
            </a:pPr>
            <a:r>
              <a:rPr lang="en-US" sz="1750" spc="15" dirty="0" smtClean="0">
                <a:solidFill>
                  <a:srgbClr val="404040"/>
                </a:solidFill>
                <a:latin typeface="Arial"/>
                <a:cs typeface="Arial"/>
              </a:rPr>
              <a:t>Specialty = Oncology Specialists, Primary Care</a:t>
            </a:r>
            <a:endParaRPr sz="1750" dirty="0">
              <a:latin typeface="Arial"/>
              <a:cs typeface="Arial"/>
            </a:endParaRPr>
          </a:p>
          <a:p>
            <a:pPr marL="1262063" lvl="2" indent="-225425">
              <a:lnSpc>
                <a:spcPct val="100000"/>
              </a:lnSpc>
              <a:spcBef>
                <a:spcPts val="470"/>
              </a:spcBef>
              <a:buClr>
                <a:srgbClr val="F5812A"/>
              </a:buClr>
              <a:buChar char="•"/>
            </a:pP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Organizations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=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Hospital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ABC,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Medical Associates of</a:t>
            </a:r>
            <a:r>
              <a:rPr sz="1750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XYZ</a:t>
            </a:r>
            <a:endParaRPr sz="1750" dirty="0">
              <a:latin typeface="Arial"/>
              <a:cs typeface="Arial"/>
            </a:endParaRPr>
          </a:p>
          <a:p>
            <a:pPr marL="1595120" marR="5080" lvl="3" indent="-226695">
              <a:lnSpc>
                <a:spcPct val="102099"/>
              </a:lnSpc>
              <a:spcBef>
                <a:spcPts val="430"/>
              </a:spcBef>
              <a:buClr>
                <a:srgbClr val="F5812A"/>
              </a:buClr>
              <a:buChar char="–"/>
              <a:tabLst>
                <a:tab pos="1595755" algn="l"/>
              </a:tabLst>
            </a:pP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When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describing the organization include </a:t>
            </a:r>
            <a:r>
              <a:rPr lang="en-US" sz="1750" spc="10" dirty="0" smtClean="0">
                <a:solidFill>
                  <a:srgbClr val="404040"/>
                </a:solidFill>
                <a:latin typeface="Arial"/>
                <a:cs typeface="Arial"/>
              </a:rPr>
              <a:t>relevant information </a:t>
            </a:r>
            <a:br>
              <a:rPr lang="en-US" sz="1750" spc="10" dirty="0" smtClean="0">
                <a:solidFill>
                  <a:srgbClr val="404040"/>
                </a:solidFill>
                <a:latin typeface="Arial"/>
                <a:cs typeface="Arial"/>
              </a:rPr>
            </a:br>
            <a:r>
              <a:rPr lang="en-US" sz="1750" spc="10" dirty="0" smtClean="0">
                <a:solidFill>
                  <a:srgbClr val="404040"/>
                </a:solidFill>
                <a:latin typeface="Arial"/>
                <a:cs typeface="Arial"/>
              </a:rPr>
              <a:t>such as </a:t>
            </a:r>
            <a:r>
              <a:rPr sz="1750" spc="15" dirty="0" smtClean="0">
                <a:solidFill>
                  <a:srgbClr val="404040"/>
                </a:solidFill>
                <a:latin typeface="Arial"/>
                <a:cs typeface="Arial"/>
              </a:rPr>
              <a:t>number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of beds, providers, visits per</a:t>
            </a:r>
            <a:r>
              <a:rPr sz="1750" spc="-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0" dirty="0" smtClean="0">
                <a:solidFill>
                  <a:srgbClr val="404040"/>
                </a:solidFill>
                <a:latin typeface="Arial"/>
                <a:cs typeface="Arial"/>
              </a:rPr>
              <a:t>month.</a:t>
            </a:r>
            <a:endParaRPr lang="en-US" sz="1750" dirty="0">
              <a:latin typeface="Arial"/>
              <a:cs typeface="Arial"/>
            </a:endParaRPr>
          </a:p>
          <a:p>
            <a:pPr marR="5080">
              <a:lnSpc>
                <a:spcPct val="102099"/>
              </a:lnSpc>
              <a:spcBef>
                <a:spcPts val="2400"/>
              </a:spcBef>
              <a:buClr>
                <a:srgbClr val="F5812A"/>
              </a:buClr>
              <a:tabLst>
                <a:tab pos="1595755" algn="l"/>
              </a:tabLst>
            </a:pPr>
            <a:r>
              <a:rPr lang="en-US" sz="2400" spc="15" dirty="0">
                <a:solidFill>
                  <a:srgbClr val="0070C0"/>
                </a:solidFill>
                <a:latin typeface="Arial"/>
                <a:cs typeface="Arial"/>
              </a:rPr>
              <a:t>S</a:t>
            </a:r>
            <a:r>
              <a:rPr sz="2400" spc="10" dirty="0" smtClean="0">
                <a:solidFill>
                  <a:srgbClr val="0070C0"/>
                </a:solidFill>
                <a:latin typeface="Arial"/>
                <a:cs typeface="Arial"/>
              </a:rPr>
              <a:t>ource</a:t>
            </a:r>
            <a:r>
              <a:rPr sz="2400" spc="10" dirty="0">
                <a:solidFill>
                  <a:srgbClr val="0070C0"/>
                </a:solidFill>
                <a:latin typeface="Arial"/>
                <a:cs typeface="Arial"/>
              </a:rPr>
              <a:t>, </a:t>
            </a:r>
            <a:r>
              <a:rPr sz="2400" spc="10" dirty="0" smtClean="0">
                <a:solidFill>
                  <a:srgbClr val="0070C0"/>
                </a:solidFill>
                <a:latin typeface="Arial"/>
                <a:cs typeface="Arial"/>
              </a:rPr>
              <a:t>destination</a:t>
            </a:r>
            <a:r>
              <a:rPr lang="en-US" sz="2400" spc="10" dirty="0" smtClean="0">
                <a:solidFill>
                  <a:srgbClr val="0070C0"/>
                </a:solidFill>
                <a:latin typeface="Arial"/>
                <a:cs typeface="Arial"/>
              </a:rPr>
              <a:t>,</a:t>
            </a:r>
            <a:r>
              <a:rPr sz="2400" spc="1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15" dirty="0">
                <a:solidFill>
                  <a:srgbClr val="0070C0"/>
                </a:solidFill>
                <a:latin typeface="Arial"/>
                <a:cs typeface="Arial"/>
              </a:rPr>
              <a:t>and </a:t>
            </a:r>
            <a:r>
              <a:rPr sz="2400" spc="10" dirty="0">
                <a:solidFill>
                  <a:srgbClr val="0070C0"/>
                </a:solidFill>
                <a:latin typeface="Arial"/>
                <a:cs typeface="Arial"/>
              </a:rPr>
              <a:t>intermediary</a:t>
            </a:r>
            <a:r>
              <a:rPr sz="2400" spc="-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10" dirty="0" smtClean="0">
                <a:solidFill>
                  <a:srgbClr val="0070C0"/>
                </a:solidFill>
                <a:latin typeface="Arial"/>
                <a:cs typeface="Arial"/>
              </a:rPr>
              <a:t>systems</a:t>
            </a:r>
            <a:r>
              <a:rPr lang="en-US" sz="2400" spc="1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spc="10" dirty="0" smtClean="0">
                <a:solidFill>
                  <a:srgbClr val="0070C0"/>
                </a:solidFill>
                <a:latin typeface="Arial"/>
                <a:cs typeface="Arial"/>
              </a:rPr>
              <a:t>(e.g. EHR, HIE)</a:t>
            </a:r>
            <a:endParaRPr sz="200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798513" marR="332105" indent="-285750">
              <a:spcBef>
                <a:spcPts val="600"/>
              </a:spcBef>
              <a:buClr>
                <a:srgbClr val="F5812A"/>
              </a:buClr>
              <a:buFont typeface="Wingdings" panose="05000000000000000000" pitchFamily="2" charset="2"/>
              <a:buChar char="§"/>
            </a:pPr>
            <a:r>
              <a:rPr sz="2200" spc="15" dirty="0">
                <a:solidFill>
                  <a:srgbClr val="404040"/>
                </a:solidFill>
                <a:latin typeface="Arial"/>
                <a:cs typeface="Arial"/>
              </a:rPr>
              <a:t>When </a:t>
            </a:r>
            <a:r>
              <a:rPr sz="2200" spc="10" dirty="0">
                <a:solidFill>
                  <a:srgbClr val="404040"/>
                </a:solidFill>
                <a:latin typeface="Arial"/>
                <a:cs typeface="Arial"/>
              </a:rPr>
              <a:t>describing </a:t>
            </a:r>
            <a:r>
              <a:rPr sz="2200" spc="15" dirty="0">
                <a:solidFill>
                  <a:srgbClr val="404040"/>
                </a:solidFill>
                <a:latin typeface="Arial"/>
                <a:cs typeface="Arial"/>
              </a:rPr>
              <a:t>systems </a:t>
            </a:r>
            <a:r>
              <a:rPr sz="2200" spc="10" dirty="0">
                <a:solidFill>
                  <a:srgbClr val="404040"/>
                </a:solidFill>
                <a:latin typeface="Arial"/>
                <a:cs typeface="Arial"/>
              </a:rPr>
              <a:t>include </a:t>
            </a:r>
            <a:r>
              <a:rPr sz="2200" spc="15" dirty="0">
                <a:solidFill>
                  <a:srgbClr val="404040"/>
                </a:solidFill>
                <a:latin typeface="Arial"/>
                <a:cs typeface="Arial"/>
              </a:rPr>
              <a:t>vendor names and</a:t>
            </a:r>
            <a:r>
              <a:rPr sz="2200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10" dirty="0" smtClean="0">
                <a:solidFill>
                  <a:srgbClr val="404040"/>
                </a:solidFill>
                <a:latin typeface="Arial"/>
                <a:cs typeface="Arial"/>
              </a:rPr>
              <a:t>versions</a:t>
            </a:r>
            <a:endParaRPr sz="1550" dirty="0"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240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400" spc="10" dirty="0">
                <a:solidFill>
                  <a:srgbClr val="0070C0"/>
                </a:solidFill>
                <a:latin typeface="Arial"/>
                <a:cs typeface="Arial"/>
              </a:rPr>
              <a:t>Data </a:t>
            </a:r>
            <a:r>
              <a:rPr sz="2400" spc="5" dirty="0">
                <a:solidFill>
                  <a:srgbClr val="0070C0"/>
                </a:solidFill>
                <a:latin typeface="Arial"/>
                <a:cs typeface="Arial"/>
              </a:rPr>
              <a:t>to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spc="10" dirty="0">
                <a:solidFill>
                  <a:srgbClr val="0070C0"/>
                </a:solidFill>
                <a:latin typeface="Arial"/>
                <a:cs typeface="Arial"/>
              </a:rPr>
              <a:t>e</a:t>
            </a:r>
            <a:r>
              <a:rPr sz="2400" spc="10" dirty="0" smtClean="0">
                <a:solidFill>
                  <a:srgbClr val="0070C0"/>
                </a:solidFill>
                <a:latin typeface="Arial"/>
                <a:cs typeface="Arial"/>
              </a:rPr>
              <a:t>xchange</a:t>
            </a:r>
            <a:endParaRPr sz="24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807085" lvl="1" indent="-342900">
              <a:lnSpc>
                <a:spcPct val="100000"/>
              </a:lnSpc>
              <a:spcBef>
                <a:spcPts val="785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The d</a:t>
            </a:r>
            <a:r>
              <a:rPr sz="2200" spc="10" dirty="0" smtClean="0">
                <a:solidFill>
                  <a:srgbClr val="404040"/>
                </a:solidFill>
                <a:latin typeface="Arial"/>
                <a:cs typeface="Arial"/>
              </a:rPr>
              <a:t>ata </a:t>
            </a:r>
            <a:r>
              <a:rPr sz="2200" spc="15" dirty="0" smtClean="0">
                <a:solidFill>
                  <a:srgbClr val="404040"/>
                </a:solidFill>
                <a:latin typeface="Arial"/>
                <a:cs typeface="Arial"/>
              </a:rPr>
              <a:t>you </a:t>
            </a:r>
            <a:r>
              <a:rPr sz="2200" spc="10" dirty="0">
                <a:solidFill>
                  <a:srgbClr val="404040"/>
                </a:solidFill>
                <a:latin typeface="Arial"/>
                <a:cs typeface="Arial"/>
              </a:rPr>
              <a:t>intend </a:t>
            </a:r>
            <a:r>
              <a:rPr sz="2200" spc="5" dirty="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2200" spc="-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200" spc="15" dirty="0" smtClean="0">
                <a:solidFill>
                  <a:srgbClr val="404040"/>
                </a:solidFill>
                <a:latin typeface="Arial"/>
                <a:cs typeface="Arial"/>
              </a:rPr>
              <a:t>exchange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141926" y="152400"/>
            <a:ext cx="6629400" cy="640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100584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08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r>
              <a:rPr lang="en-US" spc="10" dirty="0" smtClean="0"/>
              <a:t>Use Case Elements</a:t>
            </a:r>
            <a:r>
              <a:rPr lang="en-US" i="1" spc="10" dirty="0" smtClean="0">
                <a:latin typeface="+mn-lt"/>
              </a:rPr>
              <a:t> </a:t>
            </a:r>
            <a:r>
              <a:rPr lang="en-US" sz="2000" i="1" spc="5" dirty="0" smtClean="0">
                <a:latin typeface="+mn-lt"/>
              </a:rPr>
              <a:t>(Important details</a:t>
            </a:r>
            <a:r>
              <a:rPr lang="en-US" sz="2000" i="1" spc="10" dirty="0" smtClean="0">
                <a:latin typeface="+mn-lt"/>
                <a:cs typeface="Arial"/>
              </a:rPr>
              <a:t>)</a:t>
            </a:r>
            <a:endParaRPr lang="en-US" sz="200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sldNum" sz="quarter" idx="8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22" name="Rectangle 21"/>
          <p:cNvSpPr/>
          <p:nvPr/>
        </p:nvSpPr>
        <p:spPr>
          <a:xfrm>
            <a:off x="533400" y="1905000"/>
            <a:ext cx="92964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">
              <a:lnSpc>
                <a:spcPct val="100000"/>
              </a:lnSpc>
              <a:spcBef>
                <a:spcPts val="95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lang="en-US" sz="2400" spc="10" dirty="0" smtClean="0">
                <a:solidFill>
                  <a:srgbClr val="0070C0"/>
                </a:solidFill>
                <a:latin typeface="Arial"/>
                <a:cs typeface="Arial"/>
              </a:rPr>
              <a:t>Potential Trading Partners for HIE Use Case</a:t>
            </a:r>
            <a:endParaRPr lang="en-US" sz="240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807085" lvl="1" indent="-342900">
              <a:lnSpc>
                <a:spcPct val="100000"/>
              </a:lnSpc>
              <a:spcBef>
                <a:spcPts val="12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Select external care providers who you frequently interact </a:t>
            </a:r>
            <a:b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</a:b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with to provide care for the same patients</a:t>
            </a:r>
          </a:p>
          <a:p>
            <a:pPr marL="807085" lvl="1" indent="-342900">
              <a:lnSpc>
                <a:spcPct val="1000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Select Use </a:t>
            </a:r>
            <a:r>
              <a:rPr lang="en-US" sz="2200" spc="15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ases where HIE can have a significant impact </a:t>
            </a:r>
            <a:b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</a:b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on improving the care of these patients</a:t>
            </a:r>
          </a:p>
          <a:p>
            <a:pPr marL="807085" lvl="1" indent="-342900">
              <a:lnSpc>
                <a:spcPct val="1000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Discuss with these providers whether they already have HIE, </a:t>
            </a:r>
            <a:b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</a:b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or are willing to implement an HIE solution</a:t>
            </a:r>
          </a:p>
          <a:p>
            <a:pPr marL="807085" lvl="1" indent="-342900">
              <a:lnSpc>
                <a:spcPct val="1000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Visit the </a:t>
            </a:r>
            <a:r>
              <a:rPr lang="en-US" sz="2200" spc="15" dirty="0" err="1" smtClean="0">
                <a:solidFill>
                  <a:srgbClr val="404040"/>
                </a:solidFill>
                <a:latin typeface="Arial"/>
                <a:cs typeface="Arial"/>
              </a:rPr>
              <a:t>HIway</a:t>
            </a: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 Connections Map to view potential trading partners who use the Mass </a:t>
            </a:r>
            <a:r>
              <a:rPr lang="en-US" sz="2200" spc="15" dirty="0" err="1" smtClean="0">
                <a:solidFill>
                  <a:srgbClr val="404040"/>
                </a:solidFill>
                <a:latin typeface="Arial"/>
                <a:cs typeface="Arial"/>
              </a:rPr>
              <a:t>HIway</a:t>
            </a:r>
            <a:r>
              <a:rPr lang="en-US" sz="2200" spc="15" dirty="0" smtClean="0">
                <a:solidFill>
                  <a:srgbClr val="404040"/>
                </a:solidFill>
                <a:latin typeface="Arial"/>
                <a:cs typeface="Arial"/>
              </a:rPr>
              <a:t>:</a:t>
            </a:r>
            <a:r>
              <a:rPr lang="en-US" sz="1950" spc="15" dirty="0" smtClean="0">
                <a:solidFill>
                  <a:srgbClr val="404040"/>
                </a:solidFill>
                <a:latin typeface="Arial"/>
                <a:cs typeface="Arial"/>
              </a:rPr>
              <a:t/>
            </a:r>
            <a:br>
              <a:rPr lang="en-US" sz="1950" spc="15" dirty="0" smtClean="0">
                <a:solidFill>
                  <a:srgbClr val="404040"/>
                </a:solidFill>
                <a:latin typeface="Arial"/>
                <a:cs typeface="Arial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https://mehi.masstech.org/education/mass-hiway-directory</a:t>
            </a:r>
            <a:endParaRPr lang="en-US" spc="10" dirty="0" smtClean="0">
              <a:solidFill>
                <a:srgbClr val="404040"/>
              </a:solidFill>
              <a:latin typeface="Arial"/>
              <a:cs typeface="Arial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141926" y="152400"/>
            <a:ext cx="6629400" cy="640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100584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08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r>
              <a:rPr lang="en-US" spc="10" dirty="0" smtClean="0"/>
              <a:t>Selecting Trading Partners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xfrm>
            <a:off x="4365936" y="7519116"/>
            <a:ext cx="75438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200" spc="-5" dirty="0"/>
              <a:t>14</a:t>
            </a:fld>
            <a:endParaRPr sz="1200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81000" y="1408009"/>
            <a:ext cx="4892042" cy="19396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wrap="square" lIns="0" tIns="15875" rIns="0" bIns="0" rtlCol="0">
            <a:spAutoFit/>
          </a:bodyPr>
          <a:lstStyle/>
          <a:p>
            <a:pPr marL="50800" marR="222885">
              <a:lnSpc>
                <a:spcPct val="100000"/>
              </a:lnSpc>
              <a:spcBef>
                <a:spcPts val="12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CCD (Continuity of Care Document)</a:t>
            </a:r>
          </a:p>
          <a:p>
            <a:pPr marL="231775" marR="222885" lvl="1" indent="-168275">
              <a:spcBef>
                <a:spcPts val="600"/>
              </a:spcBef>
              <a:buClr>
                <a:srgbClr val="F5812A"/>
              </a:buClr>
              <a:buFont typeface="Arial" panose="020B0604020202020204" pitchFamily="34" charset="0"/>
              <a:buChar char="•"/>
            </a:pP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Commonly used type of electronic document that summarizes </a:t>
            </a:r>
            <a:r>
              <a:rPr lang="en-US" sz="2000" spc="10" dirty="0">
                <a:solidFill>
                  <a:srgbClr val="404040"/>
                </a:solidFill>
                <a:latin typeface="Arial"/>
                <a:cs typeface="Arial"/>
              </a:rPr>
              <a:t>patient information and </a:t>
            </a: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helps </a:t>
            </a:r>
            <a:r>
              <a:rPr lang="en-US" sz="2000" spc="10" dirty="0">
                <a:solidFill>
                  <a:srgbClr val="404040"/>
                </a:solidFill>
                <a:latin typeface="Arial"/>
                <a:cs typeface="Arial"/>
              </a:rPr>
              <a:t>providers </a:t>
            </a: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communicate clinical information via HIE </a:t>
            </a:r>
            <a:r>
              <a:rPr lang="en-US" sz="2000" spc="10" dirty="0">
                <a:solidFill>
                  <a:srgbClr val="404040"/>
                </a:solidFill>
                <a:latin typeface="Arial"/>
                <a:cs typeface="Arial"/>
              </a:rPr>
              <a:t>during transitions of </a:t>
            </a: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care</a:t>
            </a:r>
          </a:p>
        </p:txBody>
      </p:sp>
      <p:sp>
        <p:nvSpPr>
          <p:cNvPr id="5" name="object 5"/>
          <p:cNvSpPr/>
          <p:nvPr/>
        </p:nvSpPr>
        <p:spPr>
          <a:xfrm>
            <a:off x="6543940" y="2671710"/>
            <a:ext cx="3204739" cy="4357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43940" y="2671710"/>
            <a:ext cx="3204845" cy="4358005"/>
          </a:xfrm>
          <a:custGeom>
            <a:avLst/>
            <a:gdLst/>
            <a:ahLst/>
            <a:cxnLst/>
            <a:rect l="l" t="t" r="r" b="b"/>
            <a:pathLst>
              <a:path w="3204845" h="4358005">
                <a:moveTo>
                  <a:pt x="0" y="0"/>
                </a:moveTo>
                <a:lnTo>
                  <a:pt x="3204739" y="0"/>
                </a:lnTo>
                <a:lnTo>
                  <a:pt x="3204739" y="4357550"/>
                </a:lnTo>
                <a:lnTo>
                  <a:pt x="0" y="4357550"/>
                </a:lnTo>
                <a:lnTo>
                  <a:pt x="0" y="0"/>
                </a:lnTo>
                <a:close/>
              </a:path>
            </a:pathLst>
          </a:custGeom>
          <a:solidFill>
            <a:srgbClr val="EEF0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43941" y="2667000"/>
            <a:ext cx="0" cy="4367530"/>
          </a:xfrm>
          <a:custGeom>
            <a:avLst/>
            <a:gdLst/>
            <a:ahLst/>
            <a:cxnLst/>
            <a:rect l="l" t="t" r="r" b="b"/>
            <a:pathLst>
              <a:path h="4367530">
                <a:moveTo>
                  <a:pt x="0" y="0"/>
                </a:moveTo>
                <a:lnTo>
                  <a:pt x="0" y="4366970"/>
                </a:lnTo>
              </a:path>
            </a:pathLst>
          </a:custGeom>
          <a:ln w="9421">
            <a:solidFill>
              <a:srgbClr val="F992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48682" y="2667000"/>
            <a:ext cx="0" cy="4367530"/>
          </a:xfrm>
          <a:custGeom>
            <a:avLst/>
            <a:gdLst/>
            <a:ahLst/>
            <a:cxnLst/>
            <a:rect l="l" t="t" r="r" b="b"/>
            <a:pathLst>
              <a:path h="4367530">
                <a:moveTo>
                  <a:pt x="0" y="0"/>
                </a:moveTo>
                <a:lnTo>
                  <a:pt x="0" y="4366970"/>
                </a:lnTo>
              </a:path>
            </a:pathLst>
          </a:custGeom>
          <a:ln w="9421">
            <a:solidFill>
              <a:srgbClr val="F992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39230" y="2671710"/>
            <a:ext cx="3214370" cy="0"/>
          </a:xfrm>
          <a:custGeom>
            <a:avLst/>
            <a:gdLst/>
            <a:ahLst/>
            <a:cxnLst/>
            <a:rect l="l" t="t" r="r" b="b"/>
            <a:pathLst>
              <a:path w="3214370">
                <a:moveTo>
                  <a:pt x="0" y="0"/>
                </a:moveTo>
                <a:lnTo>
                  <a:pt x="3214160" y="0"/>
                </a:lnTo>
              </a:path>
            </a:pathLst>
          </a:custGeom>
          <a:ln w="9421">
            <a:solidFill>
              <a:srgbClr val="F992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39230" y="7029260"/>
            <a:ext cx="3214370" cy="0"/>
          </a:xfrm>
          <a:custGeom>
            <a:avLst/>
            <a:gdLst/>
            <a:ahLst/>
            <a:cxnLst/>
            <a:rect l="l" t="t" r="r" b="b"/>
            <a:pathLst>
              <a:path w="3214370">
                <a:moveTo>
                  <a:pt x="0" y="0"/>
                </a:moveTo>
                <a:lnTo>
                  <a:pt x="3214160" y="0"/>
                </a:lnTo>
              </a:path>
            </a:pathLst>
          </a:custGeom>
          <a:ln w="9421">
            <a:solidFill>
              <a:srgbClr val="F992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548651" y="2897679"/>
            <a:ext cx="3195320" cy="3884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01955" indent="-339725">
              <a:lnSpc>
                <a:spcPct val="100000"/>
              </a:lnSpc>
              <a:spcBef>
                <a:spcPts val="130"/>
              </a:spcBef>
              <a:buAutoNum type="arabicPeriod"/>
              <a:tabLst>
                <a:tab pos="401955" algn="l"/>
                <a:tab pos="402590" algn="l"/>
              </a:tabLst>
            </a:pPr>
            <a:r>
              <a:rPr sz="1550" spc="10" dirty="0">
                <a:latin typeface="Arial"/>
                <a:cs typeface="Arial"/>
              </a:rPr>
              <a:t>Patient</a:t>
            </a:r>
            <a:r>
              <a:rPr sz="1550" dirty="0">
                <a:latin typeface="Arial"/>
                <a:cs typeface="Arial"/>
              </a:rPr>
              <a:t> </a:t>
            </a:r>
            <a:r>
              <a:rPr sz="1550" spc="20" dirty="0">
                <a:latin typeface="Arial"/>
                <a:cs typeface="Arial"/>
              </a:rPr>
              <a:t>name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401955" algn="l"/>
                <a:tab pos="402590" algn="l"/>
              </a:tabLst>
            </a:pPr>
            <a:r>
              <a:rPr sz="1550" spc="15" dirty="0">
                <a:latin typeface="Arial"/>
                <a:cs typeface="Arial"/>
              </a:rPr>
              <a:t>Sex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120"/>
              </a:spcBef>
              <a:buAutoNum type="arabicPeriod"/>
              <a:tabLst>
                <a:tab pos="401955" algn="l"/>
                <a:tab pos="402590" algn="l"/>
              </a:tabLst>
            </a:pPr>
            <a:r>
              <a:rPr sz="1550" spc="15" dirty="0">
                <a:latin typeface="Arial"/>
                <a:cs typeface="Arial"/>
              </a:rPr>
              <a:t>Date </a:t>
            </a:r>
            <a:r>
              <a:rPr sz="1550" spc="10" dirty="0">
                <a:latin typeface="Arial"/>
                <a:cs typeface="Arial"/>
              </a:rPr>
              <a:t>of</a:t>
            </a:r>
            <a:r>
              <a:rPr sz="1550" spc="-1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birth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401955" algn="l"/>
                <a:tab pos="402590" algn="l"/>
              </a:tabLst>
            </a:pPr>
            <a:r>
              <a:rPr sz="1550" spc="15" dirty="0">
                <a:latin typeface="Arial"/>
                <a:cs typeface="Arial"/>
              </a:rPr>
              <a:t>Race</a:t>
            </a:r>
            <a:r>
              <a:rPr sz="155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**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401955" algn="l"/>
                <a:tab pos="402590" algn="l"/>
              </a:tabLst>
            </a:pPr>
            <a:r>
              <a:rPr sz="1550" spc="10" dirty="0">
                <a:latin typeface="Arial"/>
                <a:cs typeface="Arial"/>
              </a:rPr>
              <a:t>Ethnicity</a:t>
            </a:r>
            <a:r>
              <a:rPr sz="155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**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401955" algn="l"/>
                <a:tab pos="402590" algn="l"/>
              </a:tabLst>
            </a:pPr>
            <a:r>
              <a:rPr sz="1550" spc="10" dirty="0">
                <a:latin typeface="Arial"/>
                <a:cs typeface="Arial"/>
              </a:rPr>
              <a:t>Preferred</a:t>
            </a:r>
            <a:r>
              <a:rPr sz="1550" dirty="0">
                <a:latin typeface="Arial"/>
                <a:cs typeface="Arial"/>
              </a:rPr>
              <a:t> </a:t>
            </a:r>
            <a:r>
              <a:rPr sz="1550" spc="15" dirty="0">
                <a:latin typeface="Arial"/>
                <a:cs typeface="Arial"/>
              </a:rPr>
              <a:t>language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401955" algn="l"/>
                <a:tab pos="402590" algn="l"/>
              </a:tabLst>
            </a:pPr>
            <a:r>
              <a:rPr sz="1550" spc="15" dirty="0">
                <a:latin typeface="Arial"/>
                <a:cs typeface="Arial"/>
              </a:rPr>
              <a:t>Care team</a:t>
            </a:r>
            <a:r>
              <a:rPr sz="1550" spc="-15" dirty="0">
                <a:latin typeface="Arial"/>
                <a:cs typeface="Arial"/>
              </a:rPr>
              <a:t> </a:t>
            </a:r>
            <a:r>
              <a:rPr sz="1550" spc="15" dirty="0">
                <a:latin typeface="Arial"/>
                <a:cs typeface="Arial"/>
              </a:rPr>
              <a:t>member(s)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120"/>
              </a:spcBef>
              <a:buAutoNum type="arabicPeriod"/>
              <a:tabLst>
                <a:tab pos="401955" algn="l"/>
                <a:tab pos="402590" algn="l"/>
              </a:tabLst>
            </a:pPr>
            <a:r>
              <a:rPr sz="1550" spc="10" dirty="0">
                <a:latin typeface="Arial"/>
                <a:cs typeface="Arial"/>
              </a:rPr>
              <a:t>Allergies</a:t>
            </a:r>
            <a:r>
              <a:rPr sz="155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**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401955" algn="l"/>
                <a:tab pos="402590" algn="l"/>
              </a:tabLst>
            </a:pPr>
            <a:r>
              <a:rPr sz="1550" spc="15" dirty="0">
                <a:latin typeface="Arial"/>
                <a:cs typeface="Arial"/>
              </a:rPr>
              <a:t>Medications</a:t>
            </a:r>
            <a:r>
              <a:rPr sz="155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**</a:t>
            </a:r>
            <a:endParaRPr sz="1550" dirty="0">
              <a:latin typeface="Arial"/>
              <a:cs typeface="Arial"/>
            </a:endParaRPr>
          </a:p>
          <a:p>
            <a:pPr marL="62865" marR="1724025">
              <a:lnSpc>
                <a:spcPct val="101000"/>
              </a:lnSpc>
              <a:buAutoNum type="arabicPeriod"/>
              <a:tabLst>
                <a:tab pos="402590" algn="l"/>
              </a:tabLst>
            </a:pPr>
            <a:r>
              <a:rPr lang="en-US" sz="1550" spc="15" dirty="0" smtClean="0">
                <a:latin typeface="Arial"/>
                <a:cs typeface="Arial"/>
              </a:rPr>
              <a:t> </a:t>
            </a:r>
            <a:r>
              <a:rPr sz="1550" spc="15" dirty="0" smtClean="0">
                <a:latin typeface="Arial"/>
                <a:cs typeface="Arial"/>
              </a:rPr>
              <a:t>Care </a:t>
            </a:r>
            <a:r>
              <a:rPr sz="1550" spc="15" dirty="0">
                <a:latin typeface="Arial"/>
                <a:cs typeface="Arial"/>
              </a:rPr>
              <a:t>plan  </a:t>
            </a:r>
            <a:r>
              <a:rPr sz="1550" spc="-30" dirty="0">
                <a:latin typeface="Arial"/>
                <a:cs typeface="Arial"/>
              </a:rPr>
              <a:t>11. </a:t>
            </a:r>
            <a:r>
              <a:rPr lang="en-US" sz="1550" spc="-30" dirty="0" smtClean="0">
                <a:latin typeface="Arial"/>
                <a:cs typeface="Arial"/>
              </a:rPr>
              <a:t> </a:t>
            </a:r>
            <a:r>
              <a:rPr sz="1550" spc="15" dirty="0" smtClean="0">
                <a:latin typeface="Arial"/>
                <a:cs typeface="Arial"/>
              </a:rPr>
              <a:t>Problems</a:t>
            </a:r>
            <a:r>
              <a:rPr sz="1550" spc="-280" dirty="0" smtClean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**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20"/>
              </a:spcBef>
              <a:buAutoNum type="arabicPeriod" startAt="12"/>
              <a:tabLst>
                <a:tab pos="402590" algn="l"/>
              </a:tabLst>
            </a:pPr>
            <a:r>
              <a:rPr sz="1550" spc="15" dirty="0">
                <a:latin typeface="Arial"/>
                <a:cs typeface="Arial"/>
              </a:rPr>
              <a:t>Laboratory </a:t>
            </a:r>
            <a:r>
              <a:rPr sz="1550" spc="10" dirty="0">
                <a:latin typeface="Arial"/>
                <a:cs typeface="Arial"/>
              </a:rPr>
              <a:t>test(s)</a:t>
            </a:r>
            <a:r>
              <a:rPr sz="1550" spc="-15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**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114"/>
              </a:spcBef>
              <a:buAutoNum type="arabicPeriod" startAt="12"/>
              <a:tabLst>
                <a:tab pos="402590" algn="l"/>
              </a:tabLst>
            </a:pPr>
            <a:r>
              <a:rPr sz="1550" spc="15" dirty="0">
                <a:latin typeface="Arial"/>
                <a:cs typeface="Arial"/>
              </a:rPr>
              <a:t>Laboratory </a:t>
            </a:r>
            <a:r>
              <a:rPr sz="1550" spc="10" dirty="0">
                <a:latin typeface="Arial"/>
                <a:cs typeface="Arial"/>
              </a:rPr>
              <a:t>value(s)/result(s)</a:t>
            </a:r>
            <a:r>
              <a:rPr sz="1550" spc="-35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**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20"/>
              </a:spcBef>
              <a:buAutoNum type="arabicPeriod" startAt="12"/>
              <a:tabLst>
                <a:tab pos="402590" algn="l"/>
              </a:tabLst>
            </a:pPr>
            <a:r>
              <a:rPr sz="1550" spc="15" dirty="0">
                <a:latin typeface="Arial"/>
                <a:cs typeface="Arial"/>
              </a:rPr>
              <a:t>Procedures</a:t>
            </a:r>
            <a:r>
              <a:rPr sz="155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**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20"/>
              </a:spcBef>
              <a:buAutoNum type="arabicPeriod" startAt="12"/>
              <a:tabLst>
                <a:tab pos="402590" algn="l"/>
              </a:tabLst>
            </a:pPr>
            <a:r>
              <a:rPr sz="1550" spc="15" dirty="0">
                <a:latin typeface="Arial"/>
                <a:cs typeface="Arial"/>
              </a:rPr>
              <a:t>Smoking </a:t>
            </a:r>
            <a:r>
              <a:rPr sz="1550" spc="10" dirty="0">
                <a:latin typeface="Arial"/>
                <a:cs typeface="Arial"/>
              </a:rPr>
              <a:t>status</a:t>
            </a:r>
            <a:r>
              <a:rPr sz="1550" spc="-1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**</a:t>
            </a:r>
            <a:endParaRPr sz="1550" dirty="0">
              <a:latin typeface="Arial"/>
              <a:cs typeface="Arial"/>
            </a:endParaRPr>
          </a:p>
          <a:p>
            <a:pPr marL="401955" indent="-339725">
              <a:lnSpc>
                <a:spcPct val="100000"/>
              </a:lnSpc>
              <a:spcBef>
                <a:spcPts val="20"/>
              </a:spcBef>
              <a:buAutoNum type="arabicPeriod" startAt="12"/>
              <a:tabLst>
                <a:tab pos="402590" algn="l"/>
              </a:tabLst>
            </a:pPr>
            <a:r>
              <a:rPr sz="1550" spc="5" dirty="0">
                <a:latin typeface="Arial"/>
                <a:cs typeface="Arial"/>
              </a:rPr>
              <a:t>Vital</a:t>
            </a:r>
            <a:r>
              <a:rPr sz="1550" dirty="0">
                <a:latin typeface="Arial"/>
                <a:cs typeface="Arial"/>
              </a:rPr>
              <a:t> </a:t>
            </a:r>
            <a:r>
              <a:rPr sz="1550" spc="15" dirty="0">
                <a:latin typeface="Arial"/>
                <a:cs typeface="Arial"/>
              </a:rPr>
              <a:t>signs</a:t>
            </a:r>
            <a:endParaRPr sz="155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539024" y="7030217"/>
            <a:ext cx="3204948" cy="532765"/>
          </a:xfrm>
          <a:custGeom>
            <a:avLst/>
            <a:gdLst/>
            <a:ahLst/>
            <a:cxnLst/>
            <a:rect l="l" t="t" r="r" b="b"/>
            <a:pathLst>
              <a:path w="3090545" h="532765">
                <a:moveTo>
                  <a:pt x="0" y="0"/>
                </a:moveTo>
                <a:lnTo>
                  <a:pt x="3090117" y="0"/>
                </a:lnTo>
                <a:lnTo>
                  <a:pt x="3090117" y="532729"/>
                </a:lnTo>
                <a:lnTo>
                  <a:pt x="0" y="532729"/>
                </a:lnTo>
                <a:lnTo>
                  <a:pt x="0" y="0"/>
                </a:lnTo>
                <a:close/>
              </a:path>
            </a:pathLst>
          </a:custGeom>
          <a:ln w="9421">
            <a:solidFill>
              <a:srgbClr val="F994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478073" y="7132474"/>
            <a:ext cx="3425781" cy="3636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57480" marR="182245">
              <a:lnSpc>
                <a:spcPct val="104099"/>
              </a:lnSpc>
              <a:spcBef>
                <a:spcPts val="90"/>
              </a:spcBef>
            </a:pPr>
            <a:r>
              <a:rPr sz="1100" b="1" spc="20" dirty="0">
                <a:latin typeface="Arial"/>
                <a:cs typeface="Arial"/>
              </a:rPr>
              <a:t>NOTE: </a:t>
            </a:r>
            <a:r>
              <a:rPr sz="1100" spc="20" dirty="0">
                <a:latin typeface="Arial"/>
                <a:cs typeface="Arial"/>
              </a:rPr>
              <a:t>Data </a:t>
            </a:r>
            <a:r>
              <a:rPr sz="1100" spc="15" dirty="0">
                <a:latin typeface="Arial"/>
                <a:cs typeface="Arial"/>
              </a:rPr>
              <a:t>requirements </a:t>
            </a:r>
            <a:r>
              <a:rPr sz="1100" spc="20" dirty="0">
                <a:latin typeface="Arial"/>
                <a:cs typeface="Arial"/>
              </a:rPr>
              <a:t>marked </a:t>
            </a:r>
            <a:r>
              <a:rPr sz="1100" spc="15" dirty="0">
                <a:latin typeface="Arial"/>
                <a:cs typeface="Arial"/>
              </a:rPr>
              <a:t>with </a:t>
            </a:r>
            <a:r>
              <a:rPr sz="1100" spc="10" dirty="0" smtClean="0">
                <a:latin typeface="Arial"/>
                <a:cs typeface="Arial"/>
              </a:rPr>
              <a:t>(**) </a:t>
            </a:r>
            <a:r>
              <a:rPr lang="en-US" sz="1100" spc="10" dirty="0" smtClean="0">
                <a:latin typeface="Arial"/>
                <a:cs typeface="Arial"/>
              </a:rPr>
              <a:t/>
            </a:r>
            <a:br>
              <a:rPr lang="en-US" sz="1100" spc="10" dirty="0" smtClean="0">
                <a:latin typeface="Arial"/>
                <a:cs typeface="Arial"/>
              </a:rPr>
            </a:br>
            <a:r>
              <a:rPr sz="1100" spc="20" dirty="0" smtClean="0">
                <a:latin typeface="Arial"/>
                <a:cs typeface="Arial"/>
              </a:rPr>
              <a:t>have </a:t>
            </a:r>
            <a:r>
              <a:rPr sz="1100" spc="20" dirty="0">
                <a:latin typeface="Arial"/>
                <a:cs typeface="Arial"/>
              </a:rPr>
              <a:t>a </a:t>
            </a:r>
            <a:r>
              <a:rPr sz="1100" u="sng" spc="15" dirty="0">
                <a:solidFill>
                  <a:srgbClr val="DB6413"/>
                </a:solidFill>
                <a:uFill>
                  <a:solidFill>
                    <a:srgbClr val="FA9537"/>
                  </a:solidFill>
                </a:uFill>
                <a:latin typeface="Arial"/>
                <a:cs typeface="Arial"/>
              </a:rPr>
              <a:t>defined vocabulary</a:t>
            </a:r>
            <a:r>
              <a:rPr sz="1100" u="sng" spc="-25" dirty="0">
                <a:solidFill>
                  <a:srgbClr val="DB6413"/>
                </a:solidFill>
                <a:uFill>
                  <a:solidFill>
                    <a:srgbClr val="FA9537"/>
                  </a:solidFill>
                </a:uFill>
                <a:latin typeface="Arial"/>
                <a:cs typeface="Arial"/>
              </a:rPr>
              <a:t> </a:t>
            </a:r>
            <a:r>
              <a:rPr sz="1100" spc="20" dirty="0">
                <a:latin typeface="Arial"/>
                <a:cs typeface="Arial"/>
              </a:rPr>
              <a:t>which </a:t>
            </a:r>
            <a:r>
              <a:rPr sz="1100" spc="20" dirty="0" smtClean="0">
                <a:latin typeface="Arial"/>
                <a:cs typeface="Arial"/>
              </a:rPr>
              <a:t>must </a:t>
            </a:r>
            <a:r>
              <a:rPr sz="1100" spc="20" dirty="0">
                <a:latin typeface="Arial"/>
                <a:cs typeface="Arial"/>
              </a:rPr>
              <a:t>be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15" dirty="0">
                <a:latin typeface="Arial"/>
                <a:cs typeface="Arial"/>
              </a:rPr>
              <a:t>used.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250963" y="144498"/>
            <a:ext cx="5699763" cy="640508"/>
          </a:xfrm>
        </p:spPr>
        <p:txBody>
          <a:bodyPr/>
          <a:lstStyle/>
          <a:p>
            <a:r>
              <a:rPr lang="en-US" sz="3080" dirty="0" smtClean="0">
                <a:latin typeface="+mn-lt"/>
              </a:rPr>
              <a:t>Example Data Sets</a:t>
            </a:r>
            <a:endParaRPr lang="en-US" sz="3080" dirty="0">
              <a:latin typeface="+mn-lt"/>
            </a:endParaRPr>
          </a:p>
        </p:txBody>
      </p:sp>
      <p:sp>
        <p:nvSpPr>
          <p:cNvPr id="16" name="object 3"/>
          <p:cNvSpPr txBox="1"/>
          <p:nvPr/>
        </p:nvSpPr>
        <p:spPr>
          <a:xfrm>
            <a:off x="1129904" y="4666893"/>
            <a:ext cx="4889896" cy="1048107"/>
          </a:xfrm>
          <a:prstGeom prst="rect">
            <a:avLst/>
          </a:prstGeom>
          <a:solidFill>
            <a:srgbClr val="EEF0F6"/>
          </a:solidFill>
          <a:ln>
            <a:solidFill>
              <a:srgbClr val="F99436"/>
            </a:solidFill>
          </a:ln>
        </p:spPr>
        <p:txBody>
          <a:bodyPr vert="horz" wrap="square" lIns="0" tIns="15875" rIns="0" bIns="0" rtlCol="0">
            <a:spAutoFit/>
          </a:bodyPr>
          <a:lstStyle/>
          <a:p>
            <a:pPr marL="50800" marR="222885">
              <a:lnSpc>
                <a:spcPct val="100000"/>
              </a:lnSpc>
              <a:spcBef>
                <a:spcPts val="12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Meaningful</a:t>
            </a:r>
            <a:r>
              <a:rPr sz="2000" spc="-6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404040"/>
                </a:solidFill>
                <a:latin typeface="Arial"/>
                <a:cs typeface="Arial"/>
              </a:rPr>
              <a:t>Use 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Data</a:t>
            </a:r>
            <a:r>
              <a:rPr sz="200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10" dirty="0">
                <a:solidFill>
                  <a:srgbClr val="404040"/>
                </a:solidFill>
                <a:latin typeface="Arial"/>
                <a:cs typeface="Arial"/>
              </a:rPr>
              <a:t>Set</a:t>
            </a:r>
            <a:endParaRPr sz="2000" dirty="0">
              <a:latin typeface="Arial"/>
              <a:cs typeface="Arial"/>
            </a:endParaRPr>
          </a:p>
          <a:p>
            <a:pPr marL="296863" marR="5080" indent="-246063">
              <a:lnSpc>
                <a:spcPct val="101400"/>
              </a:lnSpc>
              <a:spcBef>
                <a:spcPts val="840"/>
              </a:spcBef>
              <a:buClr>
                <a:schemeClr val="accent2">
                  <a:lumMod val="60000"/>
                  <a:lumOff val="40000"/>
                </a:schemeClr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Minimum d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ata </a:t>
            </a:r>
            <a:r>
              <a:rPr sz="2000" spc="10" dirty="0">
                <a:solidFill>
                  <a:srgbClr val="404040"/>
                </a:solidFill>
                <a:latin typeface="Arial"/>
                <a:cs typeface="Arial"/>
              </a:rPr>
              <a:t>that </a:t>
            </a: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needs to </a:t>
            </a:r>
            <a:r>
              <a:rPr sz="2000" spc="15" dirty="0" smtClean="0">
                <a:solidFill>
                  <a:srgbClr val="404040"/>
                </a:solidFill>
                <a:latin typeface="Arial"/>
                <a:cs typeface="Arial"/>
              </a:rPr>
              <a:t>exchanged </a:t>
            </a:r>
            <a:r>
              <a:rPr lang="en-US" sz="2000" spc="15" dirty="0" smtClean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meet the </a:t>
            </a:r>
            <a:r>
              <a:rPr lang="en-US" sz="2000" spc="-80" dirty="0" smtClean="0">
                <a:solidFill>
                  <a:srgbClr val="404040"/>
                </a:solidFill>
                <a:latin typeface="Arial"/>
                <a:cs typeface="Arial"/>
              </a:rPr>
              <a:t>Meaningful Use HIE objective</a:t>
            </a:r>
            <a:endParaRPr sz="2000" dirty="0">
              <a:latin typeface="Arial"/>
              <a:cs typeface="Arial"/>
            </a:endParaRPr>
          </a:p>
        </p:txBody>
      </p:sp>
      <p:cxnSp>
        <p:nvCxnSpPr>
          <p:cNvPr id="17" name="Straight Connector 16"/>
          <p:cNvCxnSpPr>
            <a:stCxn id="16" idx="3"/>
          </p:cNvCxnSpPr>
          <p:nvPr/>
        </p:nvCxnSpPr>
        <p:spPr>
          <a:xfrm flipV="1">
            <a:off x="6019800" y="2667000"/>
            <a:ext cx="519223" cy="2523947"/>
          </a:xfrm>
          <a:prstGeom prst="line">
            <a:avLst/>
          </a:prstGeom>
          <a:ln>
            <a:solidFill>
              <a:srgbClr val="F99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3"/>
          </p:cNvCxnSpPr>
          <p:nvPr/>
        </p:nvCxnSpPr>
        <p:spPr>
          <a:xfrm>
            <a:off x="6019800" y="5190947"/>
            <a:ext cx="523934" cy="2384914"/>
          </a:xfrm>
          <a:prstGeom prst="line">
            <a:avLst/>
          </a:prstGeom>
          <a:ln>
            <a:solidFill>
              <a:srgbClr val="F994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" y="1248561"/>
            <a:ext cx="10058400" cy="4243469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065" algn="ctr">
              <a:lnSpc>
                <a:spcPct val="200000"/>
              </a:lnSpc>
              <a:spcBef>
                <a:spcPts val="147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 Case</a:t>
            </a:r>
            <a:r>
              <a:rPr sz="2000" b="1" spc="-45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Introduction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Elements of a </a:t>
            </a: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</a:t>
            </a:r>
            <a:r>
              <a:rPr sz="2000" b="1" spc="-80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Case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4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800" b="1" spc="10" dirty="0">
                <a:solidFill>
                  <a:srgbClr val="002060"/>
                </a:solidFill>
                <a:cs typeface="Arial"/>
              </a:rPr>
              <a:t>Development</a:t>
            </a:r>
            <a:r>
              <a:rPr sz="2800" b="1" spc="-10" dirty="0">
                <a:solidFill>
                  <a:srgbClr val="002060"/>
                </a:solidFill>
                <a:cs typeface="Arial"/>
              </a:rPr>
              <a:t> </a:t>
            </a:r>
            <a:r>
              <a:rPr sz="2800" b="1" spc="10" dirty="0">
                <a:solidFill>
                  <a:srgbClr val="002060"/>
                </a:solidFill>
                <a:cs typeface="Arial"/>
              </a:rPr>
              <a:t>Guidance</a:t>
            </a:r>
            <a:endParaRPr sz="2800" b="1" dirty="0">
              <a:solidFill>
                <a:srgbClr val="002060"/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8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 Case</a:t>
            </a:r>
            <a:r>
              <a:rPr sz="2000" b="1" spc="-25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Examples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Key</a:t>
            </a:r>
            <a:r>
              <a:rPr sz="2000" b="1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Takeaways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0810" y="144498"/>
            <a:ext cx="5699763" cy="640508"/>
          </a:xfrm>
        </p:spPr>
        <p:txBody>
          <a:bodyPr/>
          <a:lstStyle/>
          <a:p>
            <a:r>
              <a:rPr lang="en-US" dirty="0" smtClean="0"/>
              <a:t>Next Topic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15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4141704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4800" y="1447800"/>
            <a:ext cx="9677400" cy="6317050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807085" lvl="1" indent="-342900">
              <a:lnSpc>
                <a:spcPct val="100000"/>
              </a:lnSpc>
              <a:spcBef>
                <a:spcPts val="12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Limit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lang="en-US" sz="2400" spc="15" dirty="0">
                <a:solidFill>
                  <a:srgbClr val="404040"/>
                </a:solidFill>
                <a:latin typeface="Arial"/>
                <a:cs typeface="Arial"/>
              </a:rPr>
              <a:t>U</a:t>
            </a:r>
            <a:r>
              <a:rPr sz="2400" spc="15" dirty="0" smtClean="0">
                <a:solidFill>
                  <a:srgbClr val="404040"/>
                </a:solidFill>
                <a:latin typeface="Arial"/>
                <a:cs typeface="Arial"/>
              </a:rPr>
              <a:t>se </a:t>
            </a:r>
            <a:r>
              <a:rPr lang="en-US" sz="2400" spc="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ase </a:t>
            </a: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overview  </a:t>
            </a:r>
            <a:r>
              <a:rPr sz="2400" spc="5" dirty="0" smtClean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1-2</a:t>
            </a:r>
            <a:r>
              <a:rPr sz="2400" spc="-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page(s)</a:t>
            </a:r>
            <a:endParaRPr sz="2400" dirty="0">
              <a:latin typeface="Arial"/>
              <a:cs typeface="Arial"/>
            </a:endParaRPr>
          </a:p>
          <a:p>
            <a:pPr marL="807085" lvl="1" indent="-342900">
              <a:lnSpc>
                <a:spcPct val="1000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sz="2400" spc="15" dirty="0">
                <a:solidFill>
                  <a:srgbClr val="404040"/>
                </a:solidFill>
                <a:latin typeface="Arial"/>
                <a:cs typeface="Arial"/>
              </a:rPr>
              <a:t>Engage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your clinical </a:t>
            </a:r>
            <a:r>
              <a:rPr sz="2400" spc="15" dirty="0" smtClean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business leaders</a:t>
            </a:r>
            <a:r>
              <a:rPr sz="2400" spc="-3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early</a:t>
            </a:r>
            <a:endParaRPr sz="2400" dirty="0" smtClean="0">
              <a:latin typeface="Arial"/>
              <a:cs typeface="Arial"/>
            </a:endParaRPr>
          </a:p>
          <a:p>
            <a:pPr marL="807085" lvl="1" indent="-342900">
              <a:lnSpc>
                <a:spcPct val="1000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Align </a:t>
            </a:r>
            <a:r>
              <a:rPr sz="2400" spc="5" dirty="0" smtClean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business </a:t>
            </a: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and clinical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objectives</a:t>
            </a:r>
            <a:endParaRPr sz="2400" dirty="0" smtClean="0">
              <a:latin typeface="Arial"/>
              <a:cs typeface="Arial"/>
            </a:endParaRPr>
          </a:p>
          <a:p>
            <a:pPr marL="807085" lvl="1" indent="-342900">
              <a:lnSpc>
                <a:spcPct val="1000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Complete </a:t>
            </a:r>
            <a:r>
              <a:rPr lang="en-US" sz="2400" spc="5" dirty="0" smtClean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identified elements</a:t>
            </a: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2400" spc="15" dirty="0" smtClean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sz="2400" spc="-1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phases:</a:t>
            </a:r>
            <a:endParaRPr sz="2400" dirty="0" smtClean="0">
              <a:latin typeface="Arial"/>
              <a:cs typeface="Arial"/>
            </a:endParaRPr>
          </a:p>
          <a:p>
            <a:pPr marL="1146175" lvl="2">
              <a:lnSpc>
                <a:spcPct val="100000"/>
              </a:lnSpc>
              <a:spcBef>
                <a:spcPts val="1800"/>
              </a:spcBef>
              <a:buClr>
                <a:srgbClr val="F5812A"/>
              </a:buClr>
            </a:pP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Phase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15" dirty="0" smtClean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lang="en-US" sz="2000" spc="15" dirty="0" smtClean="0">
                <a:solidFill>
                  <a:srgbClr val="404040"/>
                </a:solidFill>
                <a:latin typeface="Arial"/>
                <a:cs typeface="Arial"/>
              </a:rPr>
              <a:t>: </a:t>
            </a:r>
            <a:r>
              <a:rPr sz="2000" spc="15" dirty="0" smtClean="0">
                <a:solidFill>
                  <a:srgbClr val="404040"/>
                </a:solidFill>
                <a:latin typeface="Arial"/>
                <a:cs typeface="Arial"/>
              </a:rPr>
              <a:t>Name, 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Perspective, Context,</a:t>
            </a:r>
            <a:r>
              <a:rPr sz="2000" spc="-3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Story</a:t>
            </a:r>
            <a:endParaRPr sz="2000" dirty="0" smtClean="0">
              <a:latin typeface="Arial"/>
              <a:cs typeface="Arial"/>
            </a:endParaRPr>
          </a:p>
          <a:p>
            <a:pPr marL="1146175" lvl="2">
              <a:lnSpc>
                <a:spcPct val="100000"/>
              </a:lnSpc>
              <a:spcBef>
                <a:spcPts val="1800"/>
              </a:spcBef>
              <a:buClr>
                <a:srgbClr val="F5812A"/>
              </a:buClr>
            </a:pP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P</a:t>
            </a: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hase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15" dirty="0" smtClean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lang="en-US" sz="2000" spc="15" dirty="0" smtClean="0">
                <a:solidFill>
                  <a:srgbClr val="404040"/>
                </a:solidFill>
                <a:latin typeface="Arial"/>
                <a:cs typeface="Arial"/>
              </a:rPr>
              <a:t>: </a:t>
            </a: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Trading Partners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, </a:t>
            </a: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Systems, 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Data to</a:t>
            </a:r>
            <a:r>
              <a:rPr sz="2000" spc="-3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15" dirty="0" smtClean="0">
                <a:solidFill>
                  <a:srgbClr val="404040"/>
                </a:solidFill>
                <a:latin typeface="Arial"/>
                <a:cs typeface="Arial"/>
              </a:rPr>
              <a:t>Exchange</a:t>
            </a:r>
            <a:endParaRPr sz="2000" dirty="0" smtClean="0">
              <a:latin typeface="Arial"/>
              <a:cs typeface="Arial"/>
            </a:endParaRPr>
          </a:p>
          <a:p>
            <a:pPr marL="807085" marR="6985" lvl="1" indent="-342900">
              <a:lnSpc>
                <a:spcPct val="101400"/>
              </a:lnSpc>
              <a:spcBef>
                <a:spcPts val="24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2400" u="sng" spc="5" dirty="0" smtClean="0">
                <a:solidFill>
                  <a:srgbClr val="404040"/>
                </a:solidFill>
                <a:uFill>
                  <a:solidFill>
                    <a:srgbClr val="515151"/>
                  </a:solidFill>
                </a:uFill>
                <a:latin typeface="Arial"/>
                <a:cs typeface="Arial"/>
              </a:rPr>
              <a:t>T</a:t>
            </a:r>
            <a:r>
              <a:rPr sz="2400" u="sng" spc="5" dirty="0" smtClean="0">
                <a:solidFill>
                  <a:srgbClr val="404040"/>
                </a:solidFill>
                <a:uFill>
                  <a:solidFill>
                    <a:srgbClr val="515151"/>
                  </a:solidFill>
                </a:uFill>
                <a:latin typeface="Arial"/>
                <a:cs typeface="Arial"/>
              </a:rPr>
              <a:t>ell </a:t>
            </a:r>
            <a:r>
              <a:rPr sz="2400" u="sng" spc="10" dirty="0" smtClean="0">
                <a:solidFill>
                  <a:srgbClr val="404040"/>
                </a:solidFill>
                <a:uFill>
                  <a:solidFill>
                    <a:srgbClr val="515151"/>
                  </a:solidFill>
                </a:uFill>
                <a:latin typeface="Arial"/>
                <a:cs typeface="Arial"/>
              </a:rPr>
              <a:t>the story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 of </a:t>
            </a:r>
            <a:r>
              <a:rPr sz="2400" spc="15" dirty="0" smtClean="0">
                <a:solidFill>
                  <a:srgbClr val="404040"/>
                </a:solidFill>
                <a:latin typeface="Arial"/>
                <a:cs typeface="Arial"/>
              </a:rPr>
              <a:t>how you </a:t>
            </a:r>
            <a:r>
              <a:rPr sz="2400" spc="5" dirty="0" smtClean="0">
                <a:solidFill>
                  <a:srgbClr val="404040"/>
                </a:solidFill>
                <a:latin typeface="Arial"/>
                <a:cs typeface="Arial"/>
              </a:rPr>
              <a:t>will </a:t>
            </a:r>
            <a:r>
              <a:rPr sz="2400" spc="15" dirty="0" smtClean="0">
                <a:solidFill>
                  <a:srgbClr val="404040"/>
                </a:solidFill>
                <a:latin typeface="Arial"/>
                <a:cs typeface="Arial"/>
              </a:rPr>
              <a:t>use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the solution </a:t>
            </a:r>
            <a:r>
              <a:rPr sz="2400" spc="15" dirty="0" smtClean="0">
                <a:solidFill>
                  <a:srgbClr val="404040"/>
                </a:solidFill>
                <a:latin typeface="Arial"/>
                <a:cs typeface="Arial"/>
              </a:rPr>
              <a:t>once</a:t>
            </a:r>
            <a:r>
              <a:rPr sz="2400" spc="-7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built</a:t>
            </a:r>
            <a:endParaRPr lang="en-US" sz="2400" spc="10" dirty="0" smtClean="0">
              <a:solidFill>
                <a:srgbClr val="404040"/>
              </a:solidFill>
              <a:latin typeface="Arial"/>
              <a:cs typeface="Arial"/>
            </a:endParaRPr>
          </a:p>
          <a:p>
            <a:pPr marL="1264285" marR="6985" lvl="2" indent="-342900">
              <a:lnSpc>
                <a:spcPct val="101400"/>
              </a:lnSpc>
              <a:spcBef>
                <a:spcPts val="1200"/>
              </a:spcBef>
              <a:buClr>
                <a:srgbClr val="F5812A"/>
              </a:buClr>
              <a:buFont typeface="Wingdings" panose="05000000000000000000" pitchFamily="2" charset="2"/>
              <a:buChar char="Ø"/>
              <a:tabLst>
                <a:tab pos="747395" algn="l"/>
                <a:tab pos="748030" algn="l"/>
              </a:tabLst>
            </a:pPr>
            <a:r>
              <a:rPr lang="en-US" sz="2000" spc="15" dirty="0">
                <a:solidFill>
                  <a:srgbClr val="404040"/>
                </a:solidFill>
                <a:latin typeface="Arial"/>
                <a:cs typeface="Arial"/>
              </a:rPr>
              <a:t>Do </a:t>
            </a:r>
            <a:r>
              <a:rPr lang="en-US" sz="2000" spc="10" dirty="0">
                <a:solidFill>
                  <a:srgbClr val="404040"/>
                </a:solidFill>
                <a:latin typeface="Arial"/>
                <a:cs typeface="Arial"/>
              </a:rPr>
              <a:t>not describe technical connectivity </a:t>
            </a:r>
            <a:r>
              <a:rPr lang="en-US" sz="2000" spc="5" dirty="0">
                <a:solidFill>
                  <a:srgbClr val="404040"/>
                </a:solidFill>
                <a:latin typeface="Arial"/>
                <a:cs typeface="Arial"/>
              </a:rPr>
              <a:t>(i.e. </a:t>
            </a:r>
            <a:r>
              <a:rPr lang="en-US" sz="2000" spc="15" dirty="0">
                <a:solidFill>
                  <a:srgbClr val="404040"/>
                </a:solidFill>
                <a:latin typeface="Arial"/>
                <a:cs typeface="Arial"/>
              </a:rPr>
              <a:t>S/MIME </a:t>
            </a:r>
            <a:r>
              <a:rPr lang="en-US" sz="2000" spc="10" dirty="0">
                <a:solidFill>
                  <a:srgbClr val="404040"/>
                </a:solidFill>
                <a:latin typeface="Arial"/>
                <a:cs typeface="Arial"/>
              </a:rPr>
              <a:t>vs. </a:t>
            </a:r>
            <a:r>
              <a:rPr lang="en-US" sz="2000" spc="15" dirty="0">
                <a:solidFill>
                  <a:srgbClr val="404040"/>
                </a:solidFill>
                <a:latin typeface="Arial"/>
                <a:cs typeface="Arial"/>
              </a:rPr>
              <a:t>XDR</a:t>
            </a:r>
            <a:r>
              <a:rPr lang="en-US" sz="2000" spc="15" dirty="0" smtClean="0">
                <a:solidFill>
                  <a:srgbClr val="404040"/>
                </a:solidFill>
                <a:latin typeface="Arial"/>
                <a:cs typeface="Arial"/>
              </a:rPr>
              <a:t>)</a:t>
            </a:r>
            <a:endParaRPr lang="en-US" sz="2000" spc="10" dirty="0" smtClean="0">
              <a:solidFill>
                <a:srgbClr val="404040"/>
              </a:solidFill>
              <a:latin typeface="Arial"/>
              <a:cs typeface="Arial"/>
            </a:endParaRPr>
          </a:p>
          <a:p>
            <a:pPr marL="807085" marR="5080" lvl="1" indent="-342900">
              <a:lnSpc>
                <a:spcPct val="1014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2400" spc="15" dirty="0" smtClean="0">
                <a:solidFill>
                  <a:srgbClr val="404040"/>
                </a:solidFill>
                <a:latin typeface="Arial"/>
                <a:cs typeface="Arial"/>
              </a:rPr>
              <a:t>Make</a:t>
            </a:r>
            <a:r>
              <a:rPr sz="2400" spc="1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lang="en-US" sz="2400" spc="15" dirty="0">
                <a:solidFill>
                  <a:srgbClr val="404040"/>
                </a:solidFill>
                <a:latin typeface="Arial"/>
                <a:cs typeface="Arial"/>
              </a:rPr>
              <a:t>U</a:t>
            </a:r>
            <a:r>
              <a:rPr sz="2400" spc="15" dirty="0" smtClean="0">
                <a:solidFill>
                  <a:srgbClr val="404040"/>
                </a:solidFill>
                <a:latin typeface="Arial"/>
                <a:cs typeface="Arial"/>
              </a:rPr>
              <a:t>se </a:t>
            </a:r>
            <a:r>
              <a:rPr lang="en-US" sz="2400" spc="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ase </a:t>
            </a: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specific</a:t>
            </a:r>
          </a:p>
          <a:p>
            <a:pPr marL="1264285" marR="5080" lvl="2" indent="-342900">
              <a:lnSpc>
                <a:spcPct val="101400"/>
              </a:lnSpc>
              <a:spcBef>
                <a:spcPts val="1200"/>
              </a:spcBef>
              <a:buClr>
                <a:srgbClr val="F5812A"/>
              </a:buClr>
              <a:buFont typeface="Wingdings" panose="05000000000000000000" pitchFamily="2" charset="2"/>
              <a:buChar char="Ø"/>
              <a:tabLst>
                <a:tab pos="747395" algn="l"/>
                <a:tab pos="748030" algn="l"/>
              </a:tabLst>
            </a:pP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S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elect </a:t>
            </a:r>
            <a:r>
              <a:rPr sz="2000" spc="15" dirty="0" smtClean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2000" spc="-5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well-defined  area of focus </a:t>
            </a:r>
            <a:r>
              <a:rPr sz="2000" spc="15" dirty="0" smtClean="0">
                <a:solidFill>
                  <a:srgbClr val="404040"/>
                </a:solidFill>
                <a:latin typeface="Arial"/>
                <a:cs typeface="Arial"/>
              </a:rPr>
              <a:t>and add 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in appropriate</a:t>
            </a:r>
            <a:r>
              <a:rPr sz="2000" spc="-4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detail</a:t>
            </a:r>
            <a:endParaRPr lang="en-US" sz="2000" spc="10" dirty="0" smtClean="0">
              <a:solidFill>
                <a:srgbClr val="404040"/>
              </a:solidFill>
              <a:latin typeface="Arial"/>
              <a:cs typeface="Arial"/>
            </a:endParaRPr>
          </a:p>
          <a:p>
            <a:pPr marL="1264285" marR="5080" lvl="2" indent="-342900">
              <a:lnSpc>
                <a:spcPct val="1014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Ø"/>
              <a:tabLst>
                <a:tab pos="747395" algn="l"/>
                <a:tab pos="748030" algn="l"/>
              </a:tabLst>
            </a:pPr>
            <a:endParaRPr sz="1950" dirty="0">
              <a:latin typeface="Arial"/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0810" y="131619"/>
            <a:ext cx="5699763" cy="640508"/>
          </a:xfrm>
        </p:spPr>
        <p:txBody>
          <a:bodyPr/>
          <a:lstStyle/>
          <a:p>
            <a:r>
              <a:rPr lang="en-US" dirty="0" smtClean="0"/>
              <a:t>Use Case Guidance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16</a:t>
            </a:fld>
            <a:endParaRPr lang="en-US"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" y="1248561"/>
            <a:ext cx="10058400" cy="4243469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065" algn="ctr">
              <a:lnSpc>
                <a:spcPct val="200000"/>
              </a:lnSpc>
              <a:spcBef>
                <a:spcPts val="147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 Case</a:t>
            </a:r>
            <a:r>
              <a:rPr sz="2000" b="1" spc="-45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Introduction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Elements of a </a:t>
            </a: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</a:t>
            </a:r>
            <a:r>
              <a:rPr sz="2000" b="1" spc="-80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Case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4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Development</a:t>
            </a:r>
            <a:r>
              <a:rPr sz="2000" b="1" spc="-10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Guidance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8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800" b="1" spc="15" dirty="0">
                <a:solidFill>
                  <a:srgbClr val="002060"/>
                </a:solidFill>
                <a:cs typeface="Arial"/>
              </a:rPr>
              <a:t>Use Case</a:t>
            </a:r>
            <a:r>
              <a:rPr sz="2800" b="1" spc="-25" dirty="0">
                <a:solidFill>
                  <a:srgbClr val="002060"/>
                </a:solidFill>
                <a:cs typeface="Arial"/>
              </a:rPr>
              <a:t> </a:t>
            </a:r>
            <a:r>
              <a:rPr sz="2800" b="1" spc="10" dirty="0">
                <a:solidFill>
                  <a:srgbClr val="002060"/>
                </a:solidFill>
                <a:cs typeface="Arial"/>
              </a:rPr>
              <a:t>Examples</a:t>
            </a:r>
            <a:endParaRPr sz="2800" b="1" dirty="0">
              <a:solidFill>
                <a:srgbClr val="002060"/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Key</a:t>
            </a:r>
            <a:r>
              <a:rPr sz="2000" b="1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Takeaways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86568" y="131619"/>
            <a:ext cx="5699763" cy="640508"/>
          </a:xfrm>
        </p:spPr>
        <p:txBody>
          <a:bodyPr/>
          <a:lstStyle/>
          <a:p>
            <a:r>
              <a:rPr lang="en-US" dirty="0" smtClean="0"/>
              <a:t>Next Topic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17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933473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974889"/>
              </p:ext>
            </p:extLst>
          </p:nvPr>
        </p:nvGraphicFramePr>
        <p:xfrm>
          <a:off x="270456" y="1455313"/>
          <a:ext cx="9465971" cy="5474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9435"/>
                <a:gridCol w="3517202"/>
                <a:gridCol w="1688765"/>
                <a:gridCol w="3050569"/>
              </a:tblGrid>
              <a:tr h="540913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5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Use</a:t>
                      </a:r>
                      <a:r>
                        <a:rPr sz="15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Case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42C5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5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Type </a:t>
                      </a: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5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Transaction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42C5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5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sz="15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Setting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42C5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5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5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sz="1550" b="1" spc="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Setting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42C5C"/>
                    </a:solidFill>
                  </a:tcPr>
                </a:tc>
              </a:tr>
              <a:tr h="450760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500" spc="10" dirty="0">
                          <a:latin typeface="Arial"/>
                          <a:cs typeface="Arial"/>
                        </a:rPr>
                        <a:t>1.1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Referral </a:t>
                      </a:r>
                      <a:r>
                        <a:rPr sz="1500" spc="10" dirty="0">
                          <a:latin typeface="Arial"/>
                          <a:cs typeface="Arial"/>
                        </a:rPr>
                        <a:t>-- </a:t>
                      </a:r>
                      <a:r>
                        <a:rPr sz="1500" spc="20" dirty="0">
                          <a:latin typeface="Arial"/>
                          <a:cs typeface="Arial"/>
                        </a:rPr>
                        <a:t>Summary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of care</a:t>
                      </a:r>
                      <a:r>
                        <a:rPr sz="1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record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500" spc="25" dirty="0">
                          <a:latin typeface="Arial"/>
                          <a:cs typeface="Arial"/>
                        </a:rPr>
                        <a:t>PCP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Specialist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</a:tr>
              <a:tr h="441160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500" spc="10" dirty="0">
                          <a:latin typeface="Arial"/>
                          <a:cs typeface="Arial"/>
                        </a:rPr>
                        <a:t>1.2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Consult note </a:t>
                      </a:r>
                      <a:r>
                        <a:rPr sz="1500" spc="10" dirty="0">
                          <a:latin typeface="Arial"/>
                          <a:cs typeface="Arial"/>
                        </a:rPr>
                        <a:t>-- </a:t>
                      </a:r>
                      <a:r>
                        <a:rPr sz="1500" spc="20" dirty="0">
                          <a:latin typeface="Arial"/>
                          <a:cs typeface="Arial"/>
                        </a:rPr>
                        <a:t>Summary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of care</a:t>
                      </a:r>
                      <a:r>
                        <a:rPr sz="15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record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Specialist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500" spc="25" dirty="0">
                          <a:latin typeface="Arial"/>
                          <a:cs typeface="Arial"/>
                        </a:rPr>
                        <a:t>PCP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</a:tr>
              <a:tr h="48611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500" spc="10" dirty="0">
                          <a:latin typeface="Arial"/>
                          <a:cs typeface="Arial"/>
                        </a:rPr>
                        <a:t>2.1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Referral </a:t>
                      </a:r>
                      <a:r>
                        <a:rPr sz="1500" spc="10" dirty="0">
                          <a:latin typeface="Arial"/>
                          <a:cs typeface="Arial"/>
                        </a:rPr>
                        <a:t>-- </a:t>
                      </a:r>
                      <a:r>
                        <a:rPr sz="1500" spc="20" dirty="0">
                          <a:latin typeface="Arial"/>
                          <a:cs typeface="Arial"/>
                        </a:rPr>
                        <a:t>Summary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of care</a:t>
                      </a:r>
                      <a:r>
                        <a:rPr sz="1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record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500" spc="25" dirty="0">
                          <a:latin typeface="Arial"/>
                          <a:cs typeface="Arial"/>
                        </a:rPr>
                        <a:t>PCP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5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specialist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Hospital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</a:tr>
              <a:tr h="443615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00" spc="10" dirty="0" smtClean="0">
                          <a:latin typeface="Arial"/>
                          <a:cs typeface="Arial"/>
                        </a:rPr>
                        <a:t>2.2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500" spc="15" dirty="0" smtClean="0">
                          <a:latin typeface="Arial"/>
                          <a:cs typeface="Arial"/>
                        </a:rPr>
                        <a:t>Hospital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admission</a:t>
                      </a:r>
                      <a:r>
                        <a:rPr sz="1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10" dirty="0">
                          <a:latin typeface="Arial"/>
                          <a:cs typeface="Arial"/>
                        </a:rPr>
                        <a:t>notification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500" spc="15" dirty="0" smtClean="0">
                          <a:latin typeface="Arial"/>
                          <a:cs typeface="Arial"/>
                        </a:rPr>
                        <a:t>Hospital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lang="en-US" sz="1500" spc="15" dirty="0" smtClean="0">
                          <a:latin typeface="Arial"/>
                          <a:cs typeface="Arial"/>
                        </a:rPr>
                        <a:t>Referring</a:t>
                      </a:r>
                      <a:r>
                        <a:rPr lang="en-US" sz="1500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500" spc="15" dirty="0" smtClean="0">
                          <a:latin typeface="Arial"/>
                          <a:cs typeface="Arial"/>
                        </a:rPr>
                        <a:t>physician</a:t>
                      </a:r>
                      <a:r>
                        <a:rPr lang="en-US" sz="1500" spc="15" baseline="0" dirty="0" smtClean="0">
                          <a:latin typeface="Arial"/>
                          <a:cs typeface="Arial"/>
                        </a:rPr>
                        <a:t> and/or PCP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</a:tr>
              <a:tr h="445027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500" spc="10" dirty="0" smtClean="0">
                          <a:latin typeface="Arial"/>
                          <a:cs typeface="Arial"/>
                        </a:rPr>
                        <a:t>3.1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500" spc="15" dirty="0" smtClean="0">
                          <a:latin typeface="Arial"/>
                          <a:cs typeface="Arial"/>
                        </a:rPr>
                        <a:t>Hospital </a:t>
                      </a:r>
                      <a:r>
                        <a:rPr sz="1500" spc="25" dirty="0">
                          <a:latin typeface="Arial"/>
                          <a:cs typeface="Arial"/>
                        </a:rPr>
                        <a:t>ED </a:t>
                      </a:r>
                      <a:r>
                        <a:rPr sz="1500" spc="10" dirty="0">
                          <a:latin typeface="Arial"/>
                          <a:cs typeface="Arial"/>
                        </a:rPr>
                        <a:t>visit</a:t>
                      </a:r>
                      <a:r>
                        <a:rPr sz="1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20" dirty="0">
                          <a:latin typeface="Arial"/>
                          <a:cs typeface="Arial"/>
                        </a:rPr>
                        <a:t>summary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500" spc="15" dirty="0" smtClean="0">
                          <a:latin typeface="Arial"/>
                          <a:cs typeface="Arial"/>
                        </a:rPr>
                        <a:t>Hospital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lang="en-US" sz="1500" spc="15" dirty="0" smtClean="0">
                          <a:latin typeface="Arial"/>
                          <a:cs typeface="Arial"/>
                        </a:rPr>
                        <a:t>Referring</a:t>
                      </a:r>
                      <a:r>
                        <a:rPr lang="en-US" sz="1500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500" spc="15" dirty="0" smtClean="0">
                          <a:latin typeface="Arial"/>
                          <a:cs typeface="Arial"/>
                        </a:rPr>
                        <a:t>physician</a:t>
                      </a:r>
                      <a:r>
                        <a:rPr lang="en-US" sz="1500" spc="15" baseline="0" dirty="0" smtClean="0">
                          <a:latin typeface="Arial"/>
                          <a:cs typeface="Arial"/>
                        </a:rPr>
                        <a:t> and/or PCP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</a:tr>
              <a:tr h="441328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500" spc="10" dirty="0" smtClean="0">
                          <a:latin typeface="Arial"/>
                          <a:cs typeface="Arial"/>
                        </a:rPr>
                        <a:t>3.2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Hospital discharge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20" dirty="0">
                          <a:latin typeface="Arial"/>
                          <a:cs typeface="Arial"/>
                        </a:rPr>
                        <a:t>summary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Hospital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lang="en-US" sz="1500" spc="15" dirty="0" smtClean="0">
                          <a:latin typeface="Arial"/>
                          <a:cs typeface="Arial"/>
                        </a:rPr>
                        <a:t>Referring</a:t>
                      </a:r>
                      <a:r>
                        <a:rPr lang="en-US" sz="1500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500" spc="15" dirty="0" smtClean="0">
                          <a:latin typeface="Arial"/>
                          <a:cs typeface="Arial"/>
                        </a:rPr>
                        <a:t>physician</a:t>
                      </a:r>
                      <a:r>
                        <a:rPr lang="en-US" sz="1500" spc="15" baseline="0" dirty="0" smtClean="0">
                          <a:latin typeface="Arial"/>
                          <a:cs typeface="Arial"/>
                        </a:rPr>
                        <a:t> and/or PCP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</a:tr>
              <a:tr h="445242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500" spc="10" dirty="0">
                          <a:latin typeface="Arial"/>
                          <a:cs typeface="Arial"/>
                        </a:rPr>
                        <a:t>3.3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Hospital discharge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20" dirty="0">
                          <a:latin typeface="Arial"/>
                          <a:cs typeface="Arial"/>
                        </a:rPr>
                        <a:t>summary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Hospital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Other care settings </a:t>
                      </a:r>
                      <a:r>
                        <a:rPr sz="1500" spc="10" dirty="0">
                          <a:latin typeface="Arial"/>
                          <a:cs typeface="Arial"/>
                        </a:rPr>
                        <a:t>(i.e.</a:t>
                      </a:r>
                      <a:r>
                        <a:rPr sz="15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20" dirty="0">
                          <a:latin typeface="Arial"/>
                          <a:cs typeface="Arial"/>
                        </a:rPr>
                        <a:t>SNF)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</a:tr>
              <a:tr h="445242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500" spc="10" dirty="0">
                          <a:latin typeface="Arial"/>
                          <a:cs typeface="Arial"/>
                        </a:rPr>
                        <a:t>4.1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Hospital admission</a:t>
                      </a:r>
                      <a:r>
                        <a:rPr sz="1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10" dirty="0">
                          <a:latin typeface="Arial"/>
                          <a:cs typeface="Arial"/>
                        </a:rPr>
                        <a:t>notification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Hospital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 smtClean="0">
                          <a:latin typeface="Arial"/>
                          <a:cs typeface="Arial"/>
                        </a:rPr>
                        <a:t>Referring</a:t>
                      </a:r>
                      <a:r>
                        <a:rPr sz="1500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15" dirty="0" smtClean="0">
                          <a:latin typeface="Arial"/>
                          <a:cs typeface="Arial"/>
                        </a:rPr>
                        <a:t>Hospital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</a:tr>
              <a:tr h="459304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500" spc="10" dirty="0">
                          <a:latin typeface="Arial"/>
                          <a:cs typeface="Arial"/>
                        </a:rPr>
                        <a:t>4.2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Hospital discharge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20" dirty="0">
                          <a:latin typeface="Arial"/>
                          <a:cs typeface="Arial"/>
                        </a:rPr>
                        <a:t>summary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Hospital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Hospital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</a:tr>
              <a:tr h="430173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500" spc="10" dirty="0">
                          <a:latin typeface="Arial"/>
                          <a:cs typeface="Arial"/>
                        </a:rPr>
                        <a:t>5.1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Public Health </a:t>
                      </a:r>
                      <a:r>
                        <a:rPr sz="1500" spc="15" dirty="0" smtClean="0">
                          <a:latin typeface="Arial"/>
                          <a:cs typeface="Arial"/>
                        </a:rPr>
                        <a:t>Reporting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25" dirty="0">
                          <a:latin typeface="Arial"/>
                          <a:cs typeface="Arial"/>
                        </a:rPr>
                        <a:t>PCP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5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specialist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Public</a:t>
                      </a:r>
                      <a:r>
                        <a:rPr sz="1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health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0F6"/>
                    </a:solidFill>
                  </a:tcPr>
                </a:tc>
              </a:tr>
              <a:tr h="445242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500" spc="10" dirty="0">
                          <a:latin typeface="Arial"/>
                          <a:cs typeface="Arial"/>
                        </a:rPr>
                        <a:t>5.2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Public Health </a:t>
                      </a:r>
                      <a:r>
                        <a:rPr sz="1500" spc="15" dirty="0" smtClean="0">
                          <a:latin typeface="Arial"/>
                          <a:cs typeface="Arial"/>
                        </a:rPr>
                        <a:t>Reporting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Hospital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00" spc="15" dirty="0">
                          <a:latin typeface="Arial"/>
                          <a:cs typeface="Arial"/>
                        </a:rPr>
                        <a:t>Public</a:t>
                      </a:r>
                      <a:r>
                        <a:rPr sz="1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15" dirty="0">
                          <a:latin typeface="Arial"/>
                          <a:cs typeface="Arial"/>
                        </a:rPr>
                        <a:t>Health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DFED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0810" y="131619"/>
            <a:ext cx="5699763" cy="640508"/>
          </a:xfrm>
        </p:spPr>
        <p:txBody>
          <a:bodyPr/>
          <a:lstStyle/>
          <a:p>
            <a:r>
              <a:rPr lang="en-US" dirty="0" smtClean="0"/>
              <a:t>List of Use Case Scenarios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18</a:t>
            </a:fld>
            <a:endParaRPr lang="en-US"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248458"/>
              </p:ext>
            </p:extLst>
          </p:nvPr>
        </p:nvGraphicFramePr>
        <p:xfrm>
          <a:off x="1103745" y="4332748"/>
          <a:ext cx="3617595" cy="2984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595"/>
              </a:tblGrid>
              <a:tr h="560743">
                <a:tc>
                  <a:txBody>
                    <a:bodyPr/>
                    <a:lstStyle/>
                    <a:p>
                      <a:pPr marL="1023619"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</a:t>
                      </a:r>
                      <a:r>
                        <a:rPr sz="15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Scenario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163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42C5C"/>
                    </a:solidFill>
                  </a:tcPr>
                </a:tc>
              </a:tr>
              <a:tr h="560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1.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Patient sees</a:t>
                      </a:r>
                      <a:r>
                        <a:rPr sz="1350" spc="-16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PCP</a:t>
                      </a:r>
                      <a:endParaRPr sz="135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  <a:tr h="560743">
                <a:tc>
                  <a:txBody>
                    <a:bodyPr/>
                    <a:lstStyle/>
                    <a:p>
                      <a:pPr marL="334010" marR="619125" indent="-226695">
                        <a:lnSpc>
                          <a:spcPct val="103800"/>
                        </a:lnSpc>
                        <a:spcBef>
                          <a:spcPts val="520"/>
                        </a:spcBef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2. PCP’s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plan includes a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referral to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  Cardiac</a:t>
                      </a:r>
                      <a:r>
                        <a:rPr sz="13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specialist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  <a:tr h="741628">
                <a:tc>
                  <a:txBody>
                    <a:bodyPr/>
                    <a:lstStyle/>
                    <a:p>
                      <a:pPr marL="334010" marR="225425" indent="-226695">
                        <a:lnSpc>
                          <a:spcPct val="103800"/>
                        </a:lnSpc>
                        <a:spcBef>
                          <a:spcPts val="400"/>
                        </a:spcBef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3.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Referral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 specialist is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generated with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</a:t>
                      </a:r>
                      <a:r>
                        <a:rPr sz="1350" spc="-8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sz="13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document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and attached to a Direct Message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  <a:tr h="560743">
                <a:tc>
                  <a:txBody>
                    <a:bodyPr/>
                    <a:lstStyle/>
                    <a:p>
                      <a:pPr marL="334010" marR="118110" indent="-226695">
                        <a:lnSpc>
                          <a:spcPct val="103800"/>
                        </a:lnSpc>
                        <a:spcBef>
                          <a:spcPts val="520"/>
                        </a:spcBef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 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Direct Message </a:t>
                      </a:r>
                      <a:r>
                        <a:rPr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sent </a:t>
                      </a:r>
                      <a:r>
                        <a:rPr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via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HI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Cardiac</a:t>
                      </a:r>
                      <a:r>
                        <a:rPr sz="135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specialist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70001"/>
              </p:ext>
            </p:extLst>
          </p:nvPr>
        </p:nvGraphicFramePr>
        <p:xfrm>
          <a:off x="5399762" y="4332748"/>
          <a:ext cx="3617595" cy="2971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595"/>
              </a:tblGrid>
              <a:tr h="578831">
                <a:tc>
                  <a:txBody>
                    <a:bodyPr/>
                    <a:lstStyle/>
                    <a:p>
                      <a:pPr marR="1329055" algn="r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sz="15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5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5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5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5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5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</a:t>
                      </a:r>
                      <a:r>
                        <a:rPr sz="15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1727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B6413"/>
                    </a:solidFill>
                  </a:tcPr>
                </a:tc>
              </a:tr>
              <a:tr h="578831">
                <a:tc>
                  <a:txBody>
                    <a:bodyPr/>
                    <a:lstStyle/>
                    <a:p>
                      <a:pPr marL="334010" marR="147320" indent="-226695">
                        <a:lnSpc>
                          <a:spcPct val="103800"/>
                        </a:lnSpc>
                        <a:spcBef>
                          <a:spcPts val="59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A. Receives Direct </a:t>
                      </a:r>
                      <a:r>
                        <a:rPr lang="en-US"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essage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sz="135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document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578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1349375" algn="r">
                        <a:lnSpc>
                          <a:spcPct val="100000"/>
                        </a:lnSpc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B. Provides necessary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endParaRPr sz="135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578831">
                <a:tc>
                  <a:txBody>
                    <a:bodyPr/>
                    <a:lstStyle/>
                    <a:p>
                      <a:pPr marL="334010" marR="400685" indent="-226695">
                        <a:lnSpc>
                          <a:spcPct val="103800"/>
                        </a:lnSpc>
                        <a:spcBef>
                          <a:spcPts val="59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C. Generates a consult note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350" spc="-7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delivery 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3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PCP</a:t>
                      </a:r>
                      <a:endParaRPr sz="135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656476">
                <a:tc>
                  <a:txBody>
                    <a:bodyPr/>
                    <a:lstStyle/>
                    <a:p>
                      <a:pPr marL="334010" marR="127635" indent="-226695">
                        <a:lnSpc>
                          <a:spcPct val="103800"/>
                        </a:lnSpc>
                        <a:spcBef>
                          <a:spcPts val="59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D. Consult note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attached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 Direct  </a:t>
                      </a:r>
                      <a:r>
                        <a:rPr lang="en-US"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essage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 sent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via </a:t>
                      </a:r>
                      <a:r>
                        <a:rPr lang="en-US"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HIE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350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PCP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206584" y="2395061"/>
            <a:ext cx="45275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5" dirty="0">
                <a:solidFill>
                  <a:srgbClr val="F5812A"/>
                </a:solidFill>
                <a:latin typeface="Arial"/>
                <a:cs typeface="Arial"/>
              </a:rPr>
              <a:t>Referral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94030" y="3448016"/>
            <a:ext cx="72898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10" dirty="0">
                <a:solidFill>
                  <a:srgbClr val="F5812A"/>
                </a:solidFill>
                <a:latin typeface="Arial"/>
                <a:cs typeface="Arial"/>
              </a:rPr>
              <a:t>Consult</a:t>
            </a:r>
            <a:r>
              <a:rPr sz="900" b="1" spc="-40" dirty="0">
                <a:solidFill>
                  <a:srgbClr val="F5812A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5812A"/>
                </a:solidFill>
                <a:latin typeface="Arial"/>
                <a:cs typeface="Arial"/>
              </a:rPr>
              <a:t>Note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278762" y="2666223"/>
            <a:ext cx="950528" cy="6631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444128" y="3377062"/>
            <a:ext cx="729615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b="1" spc="20" dirty="0">
                <a:solidFill>
                  <a:srgbClr val="1B3664"/>
                </a:solidFill>
                <a:latin typeface="Arial"/>
                <a:cs typeface="Arial"/>
              </a:rPr>
              <a:t>S</a:t>
            </a:r>
            <a:r>
              <a:rPr sz="1150" b="1" spc="15" dirty="0">
                <a:solidFill>
                  <a:srgbClr val="1B3664"/>
                </a:solidFill>
                <a:latin typeface="Arial"/>
                <a:cs typeface="Arial"/>
              </a:rPr>
              <a:t>pecialist</a:t>
            </a:r>
            <a:endParaRPr sz="1150">
              <a:latin typeface="Arial"/>
              <a:cs typeface="Arial"/>
            </a:endParaRPr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>
          <a:xfrm>
            <a:off x="1143000" y="121492"/>
            <a:ext cx="5699763" cy="640508"/>
          </a:xfrm>
        </p:spPr>
        <p:txBody>
          <a:bodyPr/>
          <a:lstStyle/>
          <a:p>
            <a:r>
              <a:rPr lang="en-US" spc="10" dirty="0" smtClean="0"/>
              <a:t>Scenario 1.1 –</a:t>
            </a:r>
            <a:r>
              <a:rPr lang="en-US" spc="-15" dirty="0" smtClean="0"/>
              <a:t> </a:t>
            </a:r>
            <a:r>
              <a:rPr lang="en-US" spc="10" dirty="0" smtClean="0"/>
              <a:t>Referral</a:t>
            </a:r>
            <a:endParaRPr lang="en-US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19</a:t>
            </a:fld>
            <a:endParaRPr lang="en-US" spc="-5" dirty="0"/>
          </a:p>
        </p:txBody>
      </p:sp>
      <p:sp>
        <p:nvSpPr>
          <p:cNvPr id="37" name="Rectangle 36"/>
          <p:cNvSpPr/>
          <p:nvPr/>
        </p:nvSpPr>
        <p:spPr>
          <a:xfrm>
            <a:off x="2118767" y="1218247"/>
            <a:ext cx="59776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">
              <a:lnSpc>
                <a:spcPct val="100000"/>
              </a:lnSpc>
              <a:spcBef>
                <a:spcPts val="95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lang="en-US" sz="2400" spc="10" dirty="0" smtClean="0">
                <a:solidFill>
                  <a:srgbClr val="0070C0"/>
                </a:solidFill>
                <a:latin typeface="Arial"/>
                <a:cs typeface="Arial"/>
              </a:rPr>
              <a:t>Care Coordination – Provider to Provider</a:t>
            </a:r>
            <a:endParaRPr lang="en-US" sz="2400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36" name="object 17"/>
          <p:cNvSpPr/>
          <p:nvPr/>
        </p:nvSpPr>
        <p:spPr>
          <a:xfrm>
            <a:off x="4501618" y="2620176"/>
            <a:ext cx="1055370" cy="678815"/>
          </a:xfrm>
          <a:custGeom>
            <a:avLst/>
            <a:gdLst/>
            <a:ahLst/>
            <a:cxnLst/>
            <a:rect l="l" t="t" r="r" b="b"/>
            <a:pathLst>
              <a:path w="1055370" h="678814">
                <a:moveTo>
                  <a:pt x="0" y="0"/>
                </a:moveTo>
                <a:lnTo>
                  <a:pt x="1055162" y="0"/>
                </a:lnTo>
                <a:lnTo>
                  <a:pt x="1055162" y="678318"/>
                </a:lnTo>
                <a:lnTo>
                  <a:pt x="0" y="678318"/>
                </a:lnTo>
                <a:lnTo>
                  <a:pt x="0" y="0"/>
                </a:lnTo>
                <a:close/>
              </a:path>
            </a:pathLst>
          </a:custGeom>
          <a:ln w="12561">
            <a:solidFill>
              <a:srgbClr val="FA9537"/>
            </a:solidFill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en-US" sz="4000" dirty="0" smtClean="0">
                <a:solidFill>
                  <a:srgbClr val="1B3865"/>
                </a:solidFill>
              </a:rPr>
              <a:t>HIE</a:t>
            </a:r>
            <a:endParaRPr sz="4000" dirty="0">
              <a:solidFill>
                <a:srgbClr val="1B3865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5653239" y="3149678"/>
            <a:ext cx="2500161" cy="8155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7406523" y="3001010"/>
            <a:ext cx="237490" cy="351790"/>
            <a:chOff x="6913417" y="2772410"/>
            <a:chExt cx="237490" cy="351790"/>
          </a:xfrm>
        </p:grpSpPr>
        <p:sp>
          <p:nvSpPr>
            <p:cNvPr id="40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43" name="Straight Arrow Connector 42"/>
          <p:cNvCxnSpPr/>
          <p:nvPr/>
        </p:nvCxnSpPr>
        <p:spPr>
          <a:xfrm flipV="1">
            <a:off x="5651950" y="2779891"/>
            <a:ext cx="2528012" cy="3492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6111123" y="2618817"/>
            <a:ext cx="237490" cy="351791"/>
            <a:chOff x="7139523" y="2282851"/>
            <a:chExt cx="237490" cy="351791"/>
          </a:xfrm>
        </p:grpSpPr>
        <p:sp>
          <p:nvSpPr>
            <p:cNvPr id="45" name="object 19"/>
            <p:cNvSpPr/>
            <p:nvPr/>
          </p:nvSpPr>
          <p:spPr>
            <a:xfrm>
              <a:off x="7139523" y="2282852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6" y="351367"/>
                  </a:lnTo>
                  <a:lnTo>
                    <a:pt x="237411" y="232661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969D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20"/>
            <p:cNvSpPr/>
            <p:nvPr/>
          </p:nvSpPr>
          <p:spPr>
            <a:xfrm>
              <a:off x="7258230" y="2515513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4" y="0"/>
                  </a:moveTo>
                  <a:lnTo>
                    <a:pt x="23740" y="23740"/>
                  </a:lnTo>
                  <a:lnTo>
                    <a:pt x="0" y="118705"/>
                  </a:lnTo>
                  <a:lnTo>
                    <a:pt x="118704" y="0"/>
                  </a:lnTo>
                  <a:close/>
                </a:path>
              </a:pathLst>
            </a:custGeom>
            <a:solidFill>
              <a:srgbClr val="7D8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1"/>
            <p:cNvSpPr/>
            <p:nvPr/>
          </p:nvSpPr>
          <p:spPr>
            <a:xfrm>
              <a:off x="7139523" y="2282851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48" name="Straight Arrow Connector 47"/>
          <p:cNvCxnSpPr/>
          <p:nvPr/>
        </p:nvCxnSpPr>
        <p:spPr>
          <a:xfrm flipH="1">
            <a:off x="1860019" y="3145600"/>
            <a:ext cx="2500161" cy="8155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3613303" y="2996932"/>
            <a:ext cx="237490" cy="351790"/>
            <a:chOff x="6913417" y="2772410"/>
            <a:chExt cx="237490" cy="351790"/>
          </a:xfrm>
        </p:grpSpPr>
        <p:sp>
          <p:nvSpPr>
            <p:cNvPr id="50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53" name="Straight Arrow Connector 52"/>
          <p:cNvCxnSpPr/>
          <p:nvPr/>
        </p:nvCxnSpPr>
        <p:spPr>
          <a:xfrm flipV="1">
            <a:off x="1858730" y="2775813"/>
            <a:ext cx="2528012" cy="3492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2317903" y="2614739"/>
            <a:ext cx="237490" cy="351791"/>
            <a:chOff x="7139523" y="2282851"/>
            <a:chExt cx="237490" cy="351791"/>
          </a:xfrm>
        </p:grpSpPr>
        <p:sp>
          <p:nvSpPr>
            <p:cNvPr id="55" name="object 19"/>
            <p:cNvSpPr/>
            <p:nvPr/>
          </p:nvSpPr>
          <p:spPr>
            <a:xfrm>
              <a:off x="7139523" y="2282852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6" y="351367"/>
                  </a:lnTo>
                  <a:lnTo>
                    <a:pt x="237411" y="232661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969D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20"/>
            <p:cNvSpPr/>
            <p:nvPr/>
          </p:nvSpPr>
          <p:spPr>
            <a:xfrm>
              <a:off x="7258230" y="2515513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4" y="0"/>
                  </a:moveTo>
                  <a:lnTo>
                    <a:pt x="23740" y="23740"/>
                  </a:lnTo>
                  <a:lnTo>
                    <a:pt x="0" y="118705"/>
                  </a:lnTo>
                  <a:lnTo>
                    <a:pt x="118704" y="0"/>
                  </a:lnTo>
                  <a:close/>
                </a:path>
              </a:pathLst>
            </a:custGeom>
            <a:solidFill>
              <a:srgbClr val="7D8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21"/>
            <p:cNvSpPr/>
            <p:nvPr/>
          </p:nvSpPr>
          <p:spPr>
            <a:xfrm>
              <a:off x="7139523" y="2282851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9"/>
          <p:cNvSpPr/>
          <p:nvPr/>
        </p:nvSpPr>
        <p:spPr>
          <a:xfrm>
            <a:off x="1006243" y="2738940"/>
            <a:ext cx="753687" cy="491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10"/>
          <p:cNvSpPr txBox="1"/>
          <p:nvPr/>
        </p:nvSpPr>
        <p:spPr>
          <a:xfrm>
            <a:off x="1228061" y="3266883"/>
            <a:ext cx="283845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50" b="1" spc="25" dirty="0">
                <a:solidFill>
                  <a:srgbClr val="1B3664"/>
                </a:solidFill>
                <a:latin typeface="Arial"/>
                <a:cs typeface="Arial"/>
              </a:rPr>
              <a:t>PCP</a:t>
            </a:r>
            <a:endParaRPr sz="9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37006" y="1680414"/>
            <a:ext cx="7954593" cy="15985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1155" indent="-339090">
              <a:lnSpc>
                <a:spcPct val="100000"/>
              </a:lnSpc>
              <a:spcBef>
                <a:spcPts val="125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Communicate the benefits of a </a:t>
            </a: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U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se</a:t>
            </a:r>
            <a:r>
              <a:rPr sz="2400" spc="-3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sz="2400" spc="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ase</a:t>
            </a:r>
            <a:endParaRPr sz="240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1770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5" dirty="0">
                <a:solidFill>
                  <a:srgbClr val="404040"/>
                </a:solidFill>
                <a:latin typeface="Arial"/>
                <a:cs typeface="Arial"/>
              </a:rPr>
              <a:t>Identify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U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se </a:t>
            </a:r>
            <a:r>
              <a:rPr lang="en-US" sz="2400" spc="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ase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scenario </a:t>
            </a:r>
            <a:r>
              <a:rPr sz="2400" spc="5" dirty="0">
                <a:solidFill>
                  <a:srgbClr val="404040"/>
                </a:solidFill>
                <a:latin typeface="Arial"/>
                <a:cs typeface="Arial"/>
              </a:rPr>
              <a:t>/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‘user</a:t>
            </a:r>
            <a:r>
              <a:rPr sz="24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404040"/>
                </a:solidFill>
                <a:latin typeface="Arial"/>
                <a:cs typeface="Arial"/>
              </a:rPr>
              <a:t>story’</a:t>
            </a:r>
            <a:endParaRPr sz="240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1870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Develop a </a:t>
            </a: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U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se </a:t>
            </a:r>
            <a:r>
              <a:rPr lang="en-US" sz="2400" spc="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ase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with </a:t>
            </a:r>
            <a:r>
              <a:rPr sz="2400" spc="15" dirty="0">
                <a:solidFill>
                  <a:srgbClr val="404040"/>
                </a:solidFill>
                <a:latin typeface="Arial"/>
                <a:cs typeface="Arial"/>
              </a:rPr>
              <a:t>recommended</a:t>
            </a:r>
            <a:r>
              <a:rPr sz="2400" spc="-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elements</a:t>
            </a:r>
            <a:endParaRPr sz="2400" dirty="0">
              <a:solidFill>
                <a:srgbClr val="404040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29047" y="131619"/>
            <a:ext cx="5699763" cy="640508"/>
          </a:xfrm>
        </p:spPr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2</a:t>
            </a:fld>
            <a:endParaRPr lang="en-US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 txBox="1">
            <a:spLocks noGrp="1"/>
          </p:cNvSpPr>
          <p:nvPr>
            <p:ph type="sldNum" sz="quarter" idx="8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628174"/>
              </p:ext>
            </p:extLst>
          </p:nvPr>
        </p:nvGraphicFramePr>
        <p:xfrm>
          <a:off x="1103745" y="4330600"/>
          <a:ext cx="3617595" cy="2984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595"/>
              </a:tblGrid>
              <a:tr h="560743">
                <a:tc>
                  <a:txBody>
                    <a:bodyPr/>
                    <a:lstStyle/>
                    <a:p>
                      <a:pPr marL="1023619"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</a:t>
                      </a:r>
                      <a:r>
                        <a:rPr sz="15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Scenario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163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42C5C"/>
                    </a:solidFill>
                  </a:tcPr>
                </a:tc>
              </a:tr>
              <a:tr h="560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1.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Patient sees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PCP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350" spc="-204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specialist</a:t>
                      </a:r>
                      <a:endParaRPr sz="135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  <a:tr h="560743">
                <a:tc>
                  <a:txBody>
                    <a:bodyPr/>
                    <a:lstStyle/>
                    <a:p>
                      <a:pPr marL="334010" marR="309880" indent="-226695">
                        <a:lnSpc>
                          <a:spcPct val="103800"/>
                        </a:lnSpc>
                        <a:spcBef>
                          <a:spcPts val="520"/>
                        </a:spcBef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2. Treatment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plan includes a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referral to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 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local</a:t>
                      </a:r>
                      <a:r>
                        <a:rPr sz="13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hospital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  <a:tr h="741628">
                <a:tc>
                  <a:txBody>
                    <a:bodyPr/>
                    <a:lstStyle/>
                    <a:p>
                      <a:pPr marL="334010" marR="225425" indent="-226695">
                        <a:lnSpc>
                          <a:spcPct val="103800"/>
                        </a:lnSpc>
                        <a:spcBef>
                          <a:spcPts val="400"/>
                        </a:spcBef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3.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Referral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hospital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generated with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</a:t>
                      </a:r>
                      <a:r>
                        <a:rPr sz="1350" spc="-8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sz="13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document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and attached to a Direct Message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  <a:tr h="560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 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Direct</a:t>
                      </a:r>
                      <a:r>
                        <a:rPr lang="en-US" sz="1350" spc="15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Message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sent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via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HI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lang="en-US" sz="1350" spc="1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ho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spital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477950"/>
              </p:ext>
            </p:extLst>
          </p:nvPr>
        </p:nvGraphicFramePr>
        <p:xfrm>
          <a:off x="5399762" y="4330600"/>
          <a:ext cx="3617595" cy="2984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595"/>
              </a:tblGrid>
              <a:tr h="578831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Hospital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1727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B6413"/>
                    </a:solidFill>
                  </a:tcPr>
                </a:tc>
              </a:tr>
              <a:tr h="578831">
                <a:tc>
                  <a:txBody>
                    <a:bodyPr/>
                    <a:lstStyle/>
                    <a:p>
                      <a:pPr marL="334010" marR="147320" indent="-226695">
                        <a:lnSpc>
                          <a:spcPct val="103800"/>
                        </a:lnSpc>
                        <a:spcBef>
                          <a:spcPts val="59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A. Receives 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 Direct Message with the referral and </a:t>
                      </a:r>
                      <a:r>
                        <a:rPr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sz="135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document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578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B. Provides necessary</a:t>
                      </a:r>
                      <a:r>
                        <a:rPr sz="1350" spc="6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578831">
                <a:tc>
                  <a:txBody>
                    <a:bodyPr/>
                    <a:lstStyle/>
                    <a:p>
                      <a:pPr marL="334010" marR="136525" indent="-226695">
                        <a:lnSpc>
                          <a:spcPct val="103800"/>
                        </a:lnSpc>
                        <a:spcBef>
                          <a:spcPts val="59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C. Generates an admission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notification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sz="135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document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669276">
                <a:tc>
                  <a:txBody>
                    <a:bodyPr/>
                    <a:lstStyle/>
                    <a:p>
                      <a:pPr marL="334010" marR="186055" indent="-226695">
                        <a:lnSpc>
                          <a:spcPct val="103800"/>
                        </a:lnSpc>
                        <a:spcBef>
                          <a:spcPts val="59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D. Admission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notification </a:t>
                      </a:r>
                      <a:r>
                        <a:rPr lang="en-US"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sent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via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HI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 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PCP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and/or</a:t>
                      </a:r>
                      <a:r>
                        <a:rPr sz="135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specialist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967781" y="3372764"/>
            <a:ext cx="753687" cy="491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89599" y="3900707"/>
            <a:ext cx="283845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50" b="1" spc="25" dirty="0">
                <a:solidFill>
                  <a:srgbClr val="1B3664"/>
                </a:solidFill>
                <a:latin typeface="Arial"/>
                <a:cs typeface="Arial"/>
              </a:rPr>
              <a:t>PCP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38343" y="2085851"/>
            <a:ext cx="786356" cy="5275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100865" y="2646147"/>
            <a:ext cx="612140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50" b="1" spc="25" dirty="0">
                <a:solidFill>
                  <a:srgbClr val="1B3664"/>
                </a:solidFill>
                <a:latin typeface="Arial"/>
                <a:cs typeface="Arial"/>
              </a:rPr>
              <a:t>S</a:t>
            </a:r>
            <a:r>
              <a:rPr sz="950" b="1" spc="15" dirty="0">
                <a:solidFill>
                  <a:srgbClr val="1B3664"/>
                </a:solidFill>
                <a:latin typeface="Arial"/>
                <a:cs typeface="Arial"/>
              </a:rPr>
              <a:t>pecialist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270054" y="2480316"/>
            <a:ext cx="678318" cy="7623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1143000" y="121492"/>
            <a:ext cx="6592455" cy="640508"/>
          </a:xfrm>
        </p:spPr>
        <p:txBody>
          <a:bodyPr/>
          <a:lstStyle/>
          <a:p>
            <a:r>
              <a:rPr lang="en-US" spc="10" dirty="0" smtClean="0"/>
              <a:t>Scenario 2.1 – </a:t>
            </a:r>
            <a:r>
              <a:rPr lang="en-US" spc="10" dirty="0"/>
              <a:t>Hospital</a:t>
            </a:r>
            <a:r>
              <a:rPr lang="en-US" spc="-25" dirty="0"/>
              <a:t> </a:t>
            </a:r>
            <a:r>
              <a:rPr lang="en-US" spc="10" dirty="0"/>
              <a:t>Referral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85800" y="1214735"/>
            <a:ext cx="89375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">
              <a:lnSpc>
                <a:spcPct val="100000"/>
              </a:lnSpc>
              <a:spcBef>
                <a:spcPts val="95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lang="en-US" sz="2400" spc="10" dirty="0" smtClean="0">
                <a:solidFill>
                  <a:srgbClr val="0070C0"/>
                </a:solidFill>
                <a:latin typeface="Arial"/>
                <a:cs typeface="Arial"/>
              </a:rPr>
              <a:t>Care Coordination – Hospital to Provider / Provider to Hospital</a:t>
            </a:r>
            <a:endParaRPr lang="en-US" sz="2400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45" name="object 17"/>
          <p:cNvSpPr/>
          <p:nvPr/>
        </p:nvSpPr>
        <p:spPr>
          <a:xfrm>
            <a:off x="4501618" y="2620176"/>
            <a:ext cx="1055370" cy="678815"/>
          </a:xfrm>
          <a:custGeom>
            <a:avLst/>
            <a:gdLst/>
            <a:ahLst/>
            <a:cxnLst/>
            <a:rect l="l" t="t" r="r" b="b"/>
            <a:pathLst>
              <a:path w="1055370" h="678814">
                <a:moveTo>
                  <a:pt x="0" y="0"/>
                </a:moveTo>
                <a:lnTo>
                  <a:pt x="1055162" y="0"/>
                </a:lnTo>
                <a:lnTo>
                  <a:pt x="1055162" y="678318"/>
                </a:lnTo>
                <a:lnTo>
                  <a:pt x="0" y="678318"/>
                </a:lnTo>
                <a:lnTo>
                  <a:pt x="0" y="0"/>
                </a:lnTo>
                <a:close/>
              </a:path>
            </a:pathLst>
          </a:custGeom>
          <a:ln w="12561">
            <a:solidFill>
              <a:srgbClr val="FA9537"/>
            </a:solidFill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en-US" sz="4000" dirty="0" smtClean="0">
                <a:solidFill>
                  <a:srgbClr val="1B3865"/>
                </a:solidFill>
              </a:rPr>
              <a:t>HIE</a:t>
            </a:r>
            <a:endParaRPr sz="4000" dirty="0">
              <a:solidFill>
                <a:srgbClr val="1B3865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5653239" y="3149678"/>
            <a:ext cx="2500161" cy="8155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406523" y="3001010"/>
            <a:ext cx="237490" cy="351790"/>
            <a:chOff x="6913417" y="2772410"/>
            <a:chExt cx="237490" cy="351790"/>
          </a:xfrm>
        </p:grpSpPr>
        <p:sp>
          <p:nvSpPr>
            <p:cNvPr id="48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51" name="Straight Arrow Connector 50"/>
          <p:cNvCxnSpPr/>
          <p:nvPr/>
        </p:nvCxnSpPr>
        <p:spPr>
          <a:xfrm flipV="1">
            <a:off x="5651950" y="2779891"/>
            <a:ext cx="2528012" cy="3492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6111123" y="2618817"/>
            <a:ext cx="237490" cy="351791"/>
            <a:chOff x="7139523" y="2282851"/>
            <a:chExt cx="237490" cy="351791"/>
          </a:xfrm>
        </p:grpSpPr>
        <p:sp>
          <p:nvSpPr>
            <p:cNvPr id="53" name="object 19"/>
            <p:cNvSpPr/>
            <p:nvPr/>
          </p:nvSpPr>
          <p:spPr>
            <a:xfrm>
              <a:off x="7139523" y="2282852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6" y="351367"/>
                  </a:lnTo>
                  <a:lnTo>
                    <a:pt x="237411" y="232661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969D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20"/>
            <p:cNvSpPr/>
            <p:nvPr/>
          </p:nvSpPr>
          <p:spPr>
            <a:xfrm>
              <a:off x="7258230" y="2515513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4" y="0"/>
                  </a:moveTo>
                  <a:lnTo>
                    <a:pt x="23740" y="23740"/>
                  </a:lnTo>
                  <a:lnTo>
                    <a:pt x="0" y="118705"/>
                  </a:lnTo>
                  <a:lnTo>
                    <a:pt x="118704" y="0"/>
                  </a:lnTo>
                  <a:close/>
                </a:path>
              </a:pathLst>
            </a:custGeom>
            <a:solidFill>
              <a:srgbClr val="7D8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21"/>
            <p:cNvSpPr/>
            <p:nvPr/>
          </p:nvSpPr>
          <p:spPr>
            <a:xfrm>
              <a:off x="7139523" y="2282851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56" name="Straight Arrow Connector 55"/>
          <p:cNvCxnSpPr/>
          <p:nvPr/>
        </p:nvCxnSpPr>
        <p:spPr>
          <a:xfrm flipH="1">
            <a:off x="1828800" y="3276600"/>
            <a:ext cx="2565486" cy="432100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1828800" y="2209800"/>
            <a:ext cx="2547392" cy="479595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3208947" y="2271268"/>
            <a:ext cx="237490" cy="351790"/>
            <a:chOff x="6913417" y="2772410"/>
            <a:chExt cx="237490" cy="351790"/>
          </a:xfrm>
        </p:grpSpPr>
        <p:sp>
          <p:nvSpPr>
            <p:cNvPr id="59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208908" y="3356910"/>
            <a:ext cx="237490" cy="351790"/>
            <a:chOff x="6913417" y="2772410"/>
            <a:chExt cx="237490" cy="351790"/>
          </a:xfrm>
        </p:grpSpPr>
        <p:sp>
          <p:nvSpPr>
            <p:cNvPr id="63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66" name="Straight Arrow Connector 65"/>
          <p:cNvCxnSpPr/>
          <p:nvPr/>
        </p:nvCxnSpPr>
        <p:spPr>
          <a:xfrm flipV="1">
            <a:off x="1837181" y="3068867"/>
            <a:ext cx="2539011" cy="360133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1875433" y="2480316"/>
            <a:ext cx="2500759" cy="430535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2281537" y="2423473"/>
            <a:ext cx="237490" cy="351791"/>
            <a:chOff x="7139523" y="2282851"/>
            <a:chExt cx="237490" cy="351791"/>
          </a:xfrm>
        </p:grpSpPr>
        <p:sp>
          <p:nvSpPr>
            <p:cNvPr id="71" name="object 19"/>
            <p:cNvSpPr/>
            <p:nvPr/>
          </p:nvSpPr>
          <p:spPr>
            <a:xfrm>
              <a:off x="7139523" y="2282852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6" y="351367"/>
                  </a:lnTo>
                  <a:lnTo>
                    <a:pt x="237411" y="232661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969D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20"/>
            <p:cNvSpPr/>
            <p:nvPr/>
          </p:nvSpPr>
          <p:spPr>
            <a:xfrm>
              <a:off x="7258230" y="2515513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4" y="0"/>
                  </a:moveTo>
                  <a:lnTo>
                    <a:pt x="23740" y="23740"/>
                  </a:lnTo>
                  <a:lnTo>
                    <a:pt x="0" y="118705"/>
                  </a:lnTo>
                  <a:lnTo>
                    <a:pt x="118704" y="0"/>
                  </a:lnTo>
                  <a:close/>
                </a:path>
              </a:pathLst>
            </a:custGeom>
            <a:solidFill>
              <a:srgbClr val="7D8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21"/>
            <p:cNvSpPr/>
            <p:nvPr/>
          </p:nvSpPr>
          <p:spPr>
            <a:xfrm>
              <a:off x="7139523" y="2282851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277110" y="3140859"/>
            <a:ext cx="237490" cy="351791"/>
            <a:chOff x="7139523" y="2282851"/>
            <a:chExt cx="237490" cy="351791"/>
          </a:xfrm>
        </p:grpSpPr>
        <p:sp>
          <p:nvSpPr>
            <p:cNvPr id="75" name="object 19"/>
            <p:cNvSpPr/>
            <p:nvPr/>
          </p:nvSpPr>
          <p:spPr>
            <a:xfrm>
              <a:off x="7139523" y="2282852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6" y="351367"/>
                  </a:lnTo>
                  <a:lnTo>
                    <a:pt x="237411" y="232661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969D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20"/>
            <p:cNvSpPr/>
            <p:nvPr/>
          </p:nvSpPr>
          <p:spPr>
            <a:xfrm>
              <a:off x="7258230" y="2515513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4" y="0"/>
                  </a:moveTo>
                  <a:lnTo>
                    <a:pt x="23740" y="23740"/>
                  </a:lnTo>
                  <a:lnTo>
                    <a:pt x="0" y="118705"/>
                  </a:lnTo>
                  <a:lnTo>
                    <a:pt x="118704" y="0"/>
                  </a:lnTo>
                  <a:close/>
                </a:path>
              </a:pathLst>
            </a:custGeom>
            <a:solidFill>
              <a:srgbClr val="7D8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21"/>
            <p:cNvSpPr/>
            <p:nvPr/>
          </p:nvSpPr>
          <p:spPr>
            <a:xfrm>
              <a:off x="7139523" y="2282851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>
            <a:spLocks noGrp="1"/>
          </p:cNvSpPr>
          <p:nvPr>
            <p:ph type="sldNum" sz="quarter" idx="8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673215"/>
              </p:ext>
            </p:extLst>
          </p:nvPr>
        </p:nvGraphicFramePr>
        <p:xfrm>
          <a:off x="1103745" y="4330521"/>
          <a:ext cx="3617595" cy="22912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595"/>
              </a:tblGrid>
              <a:tr h="557728">
                <a:tc>
                  <a:txBody>
                    <a:bodyPr/>
                    <a:lstStyle/>
                    <a:p>
                      <a:pPr marL="1023619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</a:t>
                      </a:r>
                      <a:r>
                        <a:rPr sz="15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Scenario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161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42C5C"/>
                    </a:solidFill>
                  </a:tcPr>
                </a:tc>
              </a:tr>
              <a:tr h="829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1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282575" indent="-166688">
                        <a:lnSpc>
                          <a:spcPct val="100000"/>
                        </a:lnSpc>
                      </a:pPr>
                      <a:r>
                        <a:rPr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lang="en-US"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Patient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presents </a:t>
                      </a:r>
                      <a:r>
                        <a:rPr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lang="en-US"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Emergency</a:t>
                      </a:r>
                      <a:br>
                        <a:rPr lang="en-US"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</a:br>
                      <a:r>
                        <a:rPr lang="en-US" sz="50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lang="en-US"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epartment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  <a:tr h="9044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2.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Patient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treated and</a:t>
                      </a:r>
                      <a:r>
                        <a:rPr sz="1350" spc="-1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released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509648"/>
              </p:ext>
            </p:extLst>
          </p:nvPr>
        </p:nvGraphicFramePr>
        <p:xfrm>
          <a:off x="5399762" y="4330521"/>
          <a:ext cx="3617595" cy="23153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595"/>
              </a:tblGrid>
              <a:tr h="578831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Hospital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1727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B6413"/>
                    </a:solidFill>
                  </a:tcPr>
                </a:tc>
              </a:tr>
              <a:tr h="578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A. Provides necessary</a:t>
                      </a:r>
                      <a:r>
                        <a:rPr sz="1350" spc="6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578831">
                <a:tc>
                  <a:txBody>
                    <a:bodyPr/>
                    <a:lstStyle/>
                    <a:p>
                      <a:pPr marL="334010" marR="136525" indent="-226695">
                        <a:lnSpc>
                          <a:spcPct val="103800"/>
                        </a:lnSpc>
                        <a:spcBef>
                          <a:spcPts val="59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B. Generates an admission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notification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sz="135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document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578831">
                <a:tc>
                  <a:txBody>
                    <a:bodyPr/>
                    <a:lstStyle/>
                    <a:p>
                      <a:pPr marL="334010" marR="186055" indent="-226695">
                        <a:lnSpc>
                          <a:spcPct val="103800"/>
                        </a:lnSpc>
                        <a:spcBef>
                          <a:spcPts val="59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C. Admission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notification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sent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via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HI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350" spc="15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 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PCP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and/or</a:t>
                      </a:r>
                      <a:r>
                        <a:rPr sz="135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specialist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8" name="Title 27"/>
          <p:cNvSpPr>
            <a:spLocks noGrp="1"/>
          </p:cNvSpPr>
          <p:nvPr>
            <p:ph type="title"/>
          </p:nvPr>
        </p:nvSpPr>
        <p:spPr>
          <a:xfrm>
            <a:off x="1143000" y="121492"/>
            <a:ext cx="6387222" cy="640508"/>
          </a:xfrm>
        </p:spPr>
        <p:txBody>
          <a:bodyPr/>
          <a:lstStyle/>
          <a:p>
            <a:r>
              <a:rPr lang="en-US" spc="10" dirty="0" smtClean="0"/>
              <a:t>Scenario 3.1 – </a:t>
            </a:r>
            <a:r>
              <a:rPr lang="en-US" spc="15" dirty="0"/>
              <a:t>ED</a:t>
            </a:r>
            <a:r>
              <a:rPr lang="en-US" spc="-15" dirty="0"/>
              <a:t> </a:t>
            </a:r>
            <a:r>
              <a:rPr lang="en-US" spc="5" dirty="0"/>
              <a:t>Notification</a:t>
            </a:r>
            <a:endParaRPr lang="en-US" dirty="0"/>
          </a:p>
        </p:txBody>
      </p:sp>
      <p:sp>
        <p:nvSpPr>
          <p:cNvPr id="50" name="object 9"/>
          <p:cNvSpPr/>
          <p:nvPr/>
        </p:nvSpPr>
        <p:spPr>
          <a:xfrm>
            <a:off x="967781" y="3372764"/>
            <a:ext cx="753687" cy="491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10"/>
          <p:cNvSpPr txBox="1"/>
          <p:nvPr/>
        </p:nvSpPr>
        <p:spPr>
          <a:xfrm>
            <a:off x="1189599" y="3900707"/>
            <a:ext cx="283845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50" b="1" spc="25" dirty="0">
                <a:solidFill>
                  <a:srgbClr val="1B3664"/>
                </a:solidFill>
                <a:latin typeface="Arial"/>
                <a:cs typeface="Arial"/>
              </a:rPr>
              <a:t>PCP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52" name="object 11"/>
          <p:cNvSpPr/>
          <p:nvPr/>
        </p:nvSpPr>
        <p:spPr>
          <a:xfrm>
            <a:off x="938343" y="2085851"/>
            <a:ext cx="786356" cy="5275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12"/>
          <p:cNvSpPr txBox="1"/>
          <p:nvPr/>
        </p:nvSpPr>
        <p:spPr>
          <a:xfrm>
            <a:off x="1100865" y="2646147"/>
            <a:ext cx="612140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50" b="1" spc="25" dirty="0">
                <a:solidFill>
                  <a:srgbClr val="1B3664"/>
                </a:solidFill>
                <a:latin typeface="Arial"/>
                <a:cs typeface="Arial"/>
              </a:rPr>
              <a:t>S</a:t>
            </a:r>
            <a:r>
              <a:rPr sz="950" b="1" spc="15" dirty="0">
                <a:solidFill>
                  <a:srgbClr val="1B3664"/>
                </a:solidFill>
                <a:latin typeface="Arial"/>
                <a:cs typeface="Arial"/>
              </a:rPr>
              <a:t>pecialist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54" name="object 31"/>
          <p:cNvSpPr/>
          <p:nvPr/>
        </p:nvSpPr>
        <p:spPr>
          <a:xfrm>
            <a:off x="8270054" y="2480316"/>
            <a:ext cx="678318" cy="7623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17"/>
          <p:cNvSpPr/>
          <p:nvPr/>
        </p:nvSpPr>
        <p:spPr>
          <a:xfrm>
            <a:off x="4501618" y="2620176"/>
            <a:ext cx="1055370" cy="678815"/>
          </a:xfrm>
          <a:custGeom>
            <a:avLst/>
            <a:gdLst/>
            <a:ahLst/>
            <a:cxnLst/>
            <a:rect l="l" t="t" r="r" b="b"/>
            <a:pathLst>
              <a:path w="1055370" h="678814">
                <a:moveTo>
                  <a:pt x="0" y="0"/>
                </a:moveTo>
                <a:lnTo>
                  <a:pt x="1055162" y="0"/>
                </a:lnTo>
                <a:lnTo>
                  <a:pt x="1055162" y="678318"/>
                </a:lnTo>
                <a:lnTo>
                  <a:pt x="0" y="678318"/>
                </a:lnTo>
                <a:lnTo>
                  <a:pt x="0" y="0"/>
                </a:lnTo>
                <a:close/>
              </a:path>
            </a:pathLst>
          </a:custGeom>
          <a:ln w="12561">
            <a:solidFill>
              <a:srgbClr val="FA9537"/>
            </a:solidFill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en-US" sz="4000" dirty="0" smtClean="0">
                <a:solidFill>
                  <a:srgbClr val="1B3865"/>
                </a:solidFill>
              </a:rPr>
              <a:t>HIE</a:t>
            </a:r>
            <a:endParaRPr sz="4000" dirty="0">
              <a:solidFill>
                <a:srgbClr val="1B3865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flipH="1">
            <a:off x="5653239" y="2930735"/>
            <a:ext cx="2500161" cy="8155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7406523" y="2782067"/>
            <a:ext cx="237490" cy="351790"/>
            <a:chOff x="6913417" y="2772410"/>
            <a:chExt cx="237490" cy="351790"/>
          </a:xfrm>
        </p:grpSpPr>
        <p:sp>
          <p:nvSpPr>
            <p:cNvPr id="58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66" name="Straight Arrow Connector 65"/>
          <p:cNvCxnSpPr/>
          <p:nvPr/>
        </p:nvCxnSpPr>
        <p:spPr>
          <a:xfrm flipH="1">
            <a:off x="1828800" y="3276600"/>
            <a:ext cx="2565486" cy="432100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1828800" y="2209800"/>
            <a:ext cx="2547392" cy="479595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>
            <a:off x="3208947" y="2271268"/>
            <a:ext cx="237490" cy="351790"/>
            <a:chOff x="6913417" y="2772410"/>
            <a:chExt cx="237490" cy="351790"/>
          </a:xfrm>
        </p:grpSpPr>
        <p:sp>
          <p:nvSpPr>
            <p:cNvPr id="69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208908" y="3356910"/>
            <a:ext cx="237490" cy="351790"/>
            <a:chOff x="6913417" y="2772410"/>
            <a:chExt cx="237490" cy="351790"/>
          </a:xfrm>
        </p:grpSpPr>
        <p:sp>
          <p:nvSpPr>
            <p:cNvPr id="73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 txBox="1"/>
          <p:nvPr/>
        </p:nvSpPr>
        <p:spPr>
          <a:xfrm>
            <a:off x="967781" y="3531853"/>
            <a:ext cx="738539" cy="392214"/>
          </a:xfrm>
          <a:prstGeom prst="rect">
            <a:avLst/>
          </a:prstGeom>
          <a:ln w="3175">
            <a:solidFill>
              <a:srgbClr val="7F807F"/>
            </a:solidFill>
          </a:ln>
        </p:spPr>
        <p:txBody>
          <a:bodyPr vert="horz" wrap="square" lIns="0" tIns="26670" rIns="0" bIns="0" rtlCol="0">
            <a:noAutofit/>
          </a:bodyPr>
          <a:lstStyle/>
          <a:p>
            <a:pPr marL="241300" marR="30480">
              <a:lnSpc>
                <a:spcPct val="100000"/>
              </a:lnSpc>
              <a:spcBef>
                <a:spcPts val="210"/>
              </a:spcBef>
            </a:pPr>
            <a:r>
              <a:rPr sz="350" dirty="0">
                <a:solidFill>
                  <a:srgbClr val="7F7F7F"/>
                </a:solidFill>
                <a:latin typeface="Lucida Sans"/>
                <a:cs typeface="Lucida Sans"/>
              </a:rPr>
              <a:t>The image  </a:t>
            </a:r>
            <a:r>
              <a:rPr sz="350" spc="5" dirty="0">
                <a:solidFill>
                  <a:srgbClr val="7F7F7F"/>
                </a:solidFill>
                <a:latin typeface="Lucida Sans"/>
                <a:cs typeface="Lucida Sans"/>
              </a:rPr>
              <a:t>cannot be  </a:t>
            </a:r>
            <a:r>
              <a:rPr sz="350" dirty="0">
                <a:solidFill>
                  <a:srgbClr val="7F7F7F"/>
                </a:solidFill>
                <a:latin typeface="Lucida Sans"/>
                <a:cs typeface="Lucida Sans"/>
              </a:rPr>
              <a:t>displayed.  </a:t>
            </a:r>
            <a:r>
              <a:rPr sz="350" spc="5" dirty="0">
                <a:solidFill>
                  <a:srgbClr val="7F7F7F"/>
                </a:solidFill>
                <a:latin typeface="Lucida Sans"/>
                <a:cs typeface="Lucida Sans"/>
              </a:rPr>
              <a:t>Your  computer</a:t>
            </a:r>
            <a:r>
              <a:rPr sz="350" dirty="0">
                <a:solidFill>
                  <a:srgbClr val="7F7F7F"/>
                </a:solidFill>
                <a:latin typeface="Lucida Sans"/>
                <a:cs typeface="Lucida Sans"/>
              </a:rPr>
              <a:t> </a:t>
            </a:r>
            <a:r>
              <a:rPr sz="350" spc="5" dirty="0">
                <a:solidFill>
                  <a:srgbClr val="7F7F7F"/>
                </a:solidFill>
                <a:latin typeface="Lucida Sans"/>
                <a:cs typeface="Lucida Sans"/>
              </a:rPr>
              <a:t>may  not</a:t>
            </a:r>
            <a:r>
              <a:rPr sz="350" spc="-10" dirty="0">
                <a:solidFill>
                  <a:srgbClr val="7F7F7F"/>
                </a:solidFill>
                <a:latin typeface="Lucida Sans"/>
                <a:cs typeface="Lucida Sans"/>
              </a:rPr>
              <a:t> </a:t>
            </a:r>
            <a:r>
              <a:rPr sz="350" spc="5" dirty="0">
                <a:solidFill>
                  <a:srgbClr val="7F7F7F"/>
                </a:solidFill>
                <a:latin typeface="Lucida Sans"/>
                <a:cs typeface="Lucida Sans"/>
              </a:rPr>
              <a:t>have</a:t>
            </a:r>
            <a:endParaRPr sz="350" dirty="0">
              <a:latin typeface="Lucida Sans"/>
              <a:cs typeface="Lucida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7781" y="1902843"/>
            <a:ext cx="738539" cy="397299"/>
          </a:xfrm>
          <a:prstGeom prst="rect">
            <a:avLst/>
          </a:prstGeom>
          <a:ln w="3175">
            <a:solidFill>
              <a:srgbClr val="7F807F"/>
            </a:solidFill>
          </a:ln>
        </p:spPr>
        <p:txBody>
          <a:bodyPr vert="horz" wrap="square" lIns="0" tIns="27939" rIns="0" bIns="0" rtlCol="0">
            <a:noAutofit/>
          </a:bodyPr>
          <a:lstStyle/>
          <a:p>
            <a:pPr marL="241300" marR="30480">
              <a:lnSpc>
                <a:spcPct val="100000"/>
              </a:lnSpc>
              <a:spcBef>
                <a:spcPts val="219"/>
              </a:spcBef>
            </a:pPr>
            <a:r>
              <a:rPr sz="350" dirty="0">
                <a:solidFill>
                  <a:srgbClr val="7F7F7F"/>
                </a:solidFill>
                <a:latin typeface="Lucida Sans"/>
                <a:cs typeface="Lucida Sans"/>
              </a:rPr>
              <a:t>The image  </a:t>
            </a:r>
            <a:r>
              <a:rPr sz="350" spc="5" dirty="0">
                <a:solidFill>
                  <a:srgbClr val="7F7F7F"/>
                </a:solidFill>
                <a:latin typeface="Lucida Sans"/>
                <a:cs typeface="Lucida Sans"/>
              </a:rPr>
              <a:t>cannot be  </a:t>
            </a:r>
            <a:r>
              <a:rPr sz="350" dirty="0">
                <a:solidFill>
                  <a:srgbClr val="7F7F7F"/>
                </a:solidFill>
                <a:latin typeface="Lucida Sans"/>
                <a:cs typeface="Lucida Sans"/>
              </a:rPr>
              <a:t>displayed.  </a:t>
            </a:r>
            <a:r>
              <a:rPr sz="350" spc="5" dirty="0">
                <a:solidFill>
                  <a:srgbClr val="7F7F7F"/>
                </a:solidFill>
                <a:latin typeface="Lucida Sans"/>
                <a:cs typeface="Lucida Sans"/>
              </a:rPr>
              <a:t>Your  computer</a:t>
            </a:r>
            <a:r>
              <a:rPr sz="350" dirty="0">
                <a:solidFill>
                  <a:srgbClr val="7F7F7F"/>
                </a:solidFill>
                <a:latin typeface="Lucida Sans"/>
                <a:cs typeface="Lucida Sans"/>
              </a:rPr>
              <a:t> </a:t>
            </a:r>
            <a:r>
              <a:rPr sz="350" spc="5" dirty="0">
                <a:solidFill>
                  <a:srgbClr val="7F7F7F"/>
                </a:solidFill>
                <a:latin typeface="Lucida Sans"/>
                <a:cs typeface="Lucida Sans"/>
              </a:rPr>
              <a:t>may  not</a:t>
            </a:r>
            <a:r>
              <a:rPr sz="350" spc="-10" dirty="0">
                <a:solidFill>
                  <a:srgbClr val="7F7F7F"/>
                </a:solidFill>
                <a:latin typeface="Lucida Sans"/>
                <a:cs typeface="Lucida Sans"/>
              </a:rPr>
              <a:t> </a:t>
            </a:r>
            <a:r>
              <a:rPr sz="350" spc="5" dirty="0">
                <a:solidFill>
                  <a:srgbClr val="7F7F7F"/>
                </a:solidFill>
                <a:latin typeface="Lucida Sans"/>
                <a:cs typeface="Lucida Sans"/>
              </a:rPr>
              <a:t>have</a:t>
            </a:r>
            <a:endParaRPr sz="350" dirty="0">
              <a:latin typeface="Lucida Sans"/>
              <a:cs typeface="Lucida Sans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sldNum" sz="quarter" idx="8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1103745" y="4875688"/>
            <a:ext cx="3630295" cy="38100"/>
          </a:xfrm>
          <a:custGeom>
            <a:avLst/>
            <a:gdLst/>
            <a:ahLst/>
            <a:cxnLst/>
            <a:rect l="l" t="t" r="r" b="b"/>
            <a:pathLst>
              <a:path w="3630295" h="38100">
                <a:moveTo>
                  <a:pt x="0" y="0"/>
                </a:moveTo>
                <a:lnTo>
                  <a:pt x="3630259" y="0"/>
                </a:lnTo>
                <a:lnTo>
                  <a:pt x="3630259" y="37684"/>
                </a:lnTo>
                <a:lnTo>
                  <a:pt x="0" y="376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1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0026" y="4330521"/>
            <a:ext cx="0" cy="2379345"/>
          </a:xfrm>
          <a:custGeom>
            <a:avLst/>
            <a:gdLst/>
            <a:ahLst/>
            <a:cxnLst/>
            <a:rect l="l" t="t" r="r" b="b"/>
            <a:pathLst>
              <a:path h="2379345">
                <a:moveTo>
                  <a:pt x="0" y="0"/>
                </a:moveTo>
                <a:lnTo>
                  <a:pt x="0" y="2379139"/>
                </a:lnTo>
              </a:path>
            </a:pathLst>
          </a:custGeom>
          <a:ln w="125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27724" y="4330521"/>
            <a:ext cx="0" cy="2379345"/>
          </a:xfrm>
          <a:custGeom>
            <a:avLst/>
            <a:gdLst/>
            <a:ahLst/>
            <a:cxnLst/>
            <a:rect l="l" t="t" r="r" b="b"/>
            <a:pathLst>
              <a:path h="2379345">
                <a:moveTo>
                  <a:pt x="0" y="0"/>
                </a:moveTo>
                <a:lnTo>
                  <a:pt x="0" y="2379139"/>
                </a:lnTo>
              </a:path>
            </a:pathLst>
          </a:custGeom>
          <a:ln w="125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03745" y="4336802"/>
            <a:ext cx="3630295" cy="0"/>
          </a:xfrm>
          <a:custGeom>
            <a:avLst/>
            <a:gdLst/>
            <a:ahLst/>
            <a:cxnLst/>
            <a:rect l="l" t="t" r="r" b="b"/>
            <a:pathLst>
              <a:path w="3630295">
                <a:moveTo>
                  <a:pt x="0" y="0"/>
                </a:moveTo>
                <a:lnTo>
                  <a:pt x="3630259" y="0"/>
                </a:lnTo>
              </a:path>
            </a:pathLst>
          </a:custGeom>
          <a:ln w="125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03745" y="6703380"/>
            <a:ext cx="3630295" cy="0"/>
          </a:xfrm>
          <a:custGeom>
            <a:avLst/>
            <a:gdLst/>
            <a:ahLst/>
            <a:cxnLst/>
            <a:rect l="l" t="t" r="r" b="b"/>
            <a:pathLst>
              <a:path w="3630295">
                <a:moveTo>
                  <a:pt x="0" y="0"/>
                </a:moveTo>
                <a:lnTo>
                  <a:pt x="3630259" y="0"/>
                </a:lnTo>
              </a:path>
            </a:pathLst>
          </a:custGeom>
          <a:ln w="125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16306" y="4343083"/>
            <a:ext cx="3605529" cy="532765"/>
          </a:xfrm>
          <a:prstGeom prst="rect">
            <a:avLst/>
          </a:prstGeom>
          <a:solidFill>
            <a:srgbClr val="142C5C"/>
          </a:solidFill>
        </p:spPr>
        <p:txBody>
          <a:bodyPr vert="horz" wrap="square" lIns="0" tIns="156210" rIns="0" bIns="0" rtlCol="0">
            <a:spAutoFit/>
          </a:bodyPr>
          <a:lstStyle/>
          <a:p>
            <a:pPr marL="1017269">
              <a:lnSpc>
                <a:spcPct val="100000"/>
              </a:lnSpc>
              <a:spcBef>
                <a:spcPts val="1230"/>
              </a:spcBef>
            </a:pPr>
            <a:r>
              <a:rPr sz="1550" b="1" spc="10" dirty="0">
                <a:solidFill>
                  <a:srgbClr val="FFFFFF"/>
                </a:solidFill>
                <a:latin typeface="Arial"/>
                <a:cs typeface="Arial"/>
              </a:rPr>
              <a:t>Patient</a:t>
            </a:r>
            <a:r>
              <a:rPr sz="155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b="1" spc="15" dirty="0">
                <a:solidFill>
                  <a:srgbClr val="FFFFFF"/>
                </a:solidFill>
                <a:latin typeface="Arial"/>
                <a:cs typeface="Arial"/>
              </a:rPr>
              <a:t>Scenario</a:t>
            </a:r>
            <a:endParaRPr sz="15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6306" y="4913372"/>
            <a:ext cx="3605529" cy="1895269"/>
          </a:xfrm>
          <a:prstGeom prst="rect">
            <a:avLst/>
          </a:prstGeom>
          <a:solidFill>
            <a:srgbClr val="698FC8">
              <a:alpha val="10198"/>
            </a:srgbClr>
          </a:solidFill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 marL="328295" marR="91440" indent="-226695">
              <a:lnSpc>
                <a:spcPct val="103800"/>
              </a:lnSpc>
              <a:spcBef>
                <a:spcPts val="1005"/>
              </a:spcBef>
            </a:pPr>
            <a:r>
              <a:rPr sz="1350" spc="10" dirty="0">
                <a:latin typeface="Arial"/>
                <a:cs typeface="Arial"/>
              </a:rPr>
              <a:t>1. </a:t>
            </a:r>
            <a:r>
              <a:rPr sz="1350" spc="15" dirty="0">
                <a:latin typeface="Arial"/>
                <a:cs typeface="Arial"/>
              </a:rPr>
              <a:t>Patient </a:t>
            </a:r>
            <a:r>
              <a:rPr sz="1350" spc="10" dirty="0">
                <a:latin typeface="Arial"/>
                <a:cs typeface="Arial"/>
              </a:rPr>
              <a:t>is </a:t>
            </a:r>
            <a:r>
              <a:rPr sz="1350" spc="15" dirty="0">
                <a:latin typeface="Arial"/>
                <a:cs typeface="Arial"/>
              </a:rPr>
              <a:t>discharged from hospital </a:t>
            </a:r>
            <a:r>
              <a:rPr sz="1350" spc="10" dirty="0">
                <a:latin typeface="Arial"/>
                <a:cs typeface="Arial"/>
              </a:rPr>
              <a:t>to </a:t>
            </a:r>
            <a:r>
              <a:rPr sz="1350" spc="15" dirty="0">
                <a:latin typeface="Arial"/>
                <a:cs typeface="Arial"/>
              </a:rPr>
              <a:t>the  care </a:t>
            </a:r>
            <a:r>
              <a:rPr sz="1350" spc="10" dirty="0">
                <a:latin typeface="Arial"/>
                <a:cs typeface="Arial"/>
              </a:rPr>
              <a:t>of </a:t>
            </a:r>
            <a:r>
              <a:rPr sz="1350" spc="15" dirty="0">
                <a:latin typeface="Arial"/>
                <a:cs typeface="Arial"/>
              </a:rPr>
              <a:t>a </a:t>
            </a:r>
            <a:r>
              <a:rPr sz="1350" spc="10" dirty="0">
                <a:latin typeface="Arial"/>
                <a:cs typeface="Arial"/>
              </a:rPr>
              <a:t>referring </a:t>
            </a:r>
            <a:r>
              <a:rPr sz="1350" spc="15" dirty="0">
                <a:latin typeface="Arial"/>
                <a:cs typeface="Arial"/>
              </a:rPr>
              <a:t>physician, </a:t>
            </a:r>
            <a:r>
              <a:rPr sz="1350" spc="20" dirty="0">
                <a:latin typeface="Arial"/>
                <a:cs typeface="Arial"/>
              </a:rPr>
              <a:t>PCP </a:t>
            </a:r>
            <a:r>
              <a:rPr sz="1350" spc="15" dirty="0">
                <a:latin typeface="Arial"/>
                <a:cs typeface="Arial"/>
              </a:rPr>
              <a:t>or  other care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spc="10" dirty="0">
                <a:latin typeface="Arial"/>
                <a:cs typeface="Arial"/>
              </a:rPr>
              <a:t>setting</a:t>
            </a:r>
            <a:endParaRPr sz="1350" dirty="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63696"/>
              </p:ext>
            </p:extLst>
          </p:nvPr>
        </p:nvGraphicFramePr>
        <p:xfrm>
          <a:off x="5399762" y="4330521"/>
          <a:ext cx="3617595" cy="24781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595"/>
              </a:tblGrid>
              <a:tr h="578831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Hospital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1727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B6413"/>
                    </a:solidFill>
                  </a:tcPr>
                </a:tc>
              </a:tr>
              <a:tr h="578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A. Provides necessary</a:t>
                      </a:r>
                      <a:r>
                        <a:rPr sz="1350" spc="6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578831">
                <a:tc>
                  <a:txBody>
                    <a:bodyPr/>
                    <a:lstStyle/>
                    <a:p>
                      <a:pPr marL="334010" marR="381635" indent="-226695">
                        <a:lnSpc>
                          <a:spcPct val="103800"/>
                        </a:lnSpc>
                        <a:spcBef>
                          <a:spcPts val="59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B. Generates a discharge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sz="135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document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741628">
                <a:tc>
                  <a:txBody>
                    <a:bodyPr/>
                    <a:lstStyle/>
                    <a:p>
                      <a:pPr marL="334010" marR="323215" indent="-226695" algn="l">
                        <a:lnSpc>
                          <a:spcPct val="103800"/>
                        </a:lnSpc>
                        <a:spcBef>
                          <a:spcPts val="40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C. Discharge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lang="en-US"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sent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via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IE</a:t>
                      </a:r>
                      <a:r>
                        <a:rPr sz="1350" spc="-5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  referring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physician, </a:t>
                      </a:r>
                      <a:r>
                        <a:rPr sz="135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PCP,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and/or other  care</a:t>
                      </a:r>
                      <a:r>
                        <a:rPr sz="13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setting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992861" y="1994263"/>
            <a:ext cx="191183" cy="1911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54578" y="2347401"/>
            <a:ext cx="55372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10" dirty="0">
                <a:solidFill>
                  <a:srgbClr val="1B3664"/>
                </a:solidFill>
                <a:latin typeface="Arial"/>
                <a:cs typeface="Arial"/>
              </a:rPr>
              <a:t>Specialist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992861" y="3597506"/>
            <a:ext cx="191183" cy="1911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218324" y="3924067"/>
            <a:ext cx="25209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b="1" spc="-10" dirty="0">
                <a:solidFill>
                  <a:srgbClr val="1B3664"/>
                </a:solidFill>
                <a:latin typeface="Arial"/>
                <a:cs typeface="Arial"/>
              </a:rPr>
              <a:t>SNF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1143000" y="121492"/>
            <a:ext cx="6363854" cy="640508"/>
          </a:xfrm>
        </p:spPr>
        <p:txBody>
          <a:bodyPr/>
          <a:lstStyle/>
          <a:p>
            <a:r>
              <a:rPr lang="en-US" spc="10" dirty="0" smtClean="0"/>
              <a:t>Scenario </a:t>
            </a:r>
            <a:r>
              <a:rPr lang="en-US" spc="5" dirty="0"/>
              <a:t>3.2/3.3 </a:t>
            </a:r>
            <a:r>
              <a:rPr lang="en-US" spc="10" dirty="0"/>
              <a:t>– Discharge</a:t>
            </a:r>
            <a:r>
              <a:rPr lang="en-US" spc="-15" dirty="0"/>
              <a:t> </a:t>
            </a:r>
            <a:r>
              <a:rPr lang="en-US" spc="10" dirty="0"/>
              <a:t>Summary</a:t>
            </a:r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1841477" y="2931308"/>
            <a:ext cx="2461053" cy="29489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3212389" y="2789823"/>
            <a:ext cx="237490" cy="351790"/>
            <a:chOff x="6913417" y="2772410"/>
            <a:chExt cx="237490" cy="351790"/>
          </a:xfrm>
        </p:grpSpPr>
        <p:sp>
          <p:nvSpPr>
            <p:cNvPr id="58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31"/>
          <p:cNvSpPr/>
          <p:nvPr/>
        </p:nvSpPr>
        <p:spPr>
          <a:xfrm>
            <a:off x="8270054" y="2480316"/>
            <a:ext cx="678318" cy="7623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17"/>
          <p:cNvSpPr/>
          <p:nvPr/>
        </p:nvSpPr>
        <p:spPr>
          <a:xfrm>
            <a:off x="4501618" y="2620176"/>
            <a:ext cx="1055370" cy="678815"/>
          </a:xfrm>
          <a:custGeom>
            <a:avLst/>
            <a:gdLst/>
            <a:ahLst/>
            <a:cxnLst/>
            <a:rect l="l" t="t" r="r" b="b"/>
            <a:pathLst>
              <a:path w="1055370" h="678814">
                <a:moveTo>
                  <a:pt x="0" y="0"/>
                </a:moveTo>
                <a:lnTo>
                  <a:pt x="1055162" y="0"/>
                </a:lnTo>
                <a:lnTo>
                  <a:pt x="1055162" y="678318"/>
                </a:lnTo>
                <a:lnTo>
                  <a:pt x="0" y="678318"/>
                </a:lnTo>
                <a:lnTo>
                  <a:pt x="0" y="0"/>
                </a:lnTo>
                <a:close/>
              </a:path>
            </a:pathLst>
          </a:custGeom>
          <a:ln w="12561">
            <a:solidFill>
              <a:srgbClr val="FA9537"/>
            </a:solidFill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en-US" sz="4000" dirty="0" smtClean="0">
                <a:solidFill>
                  <a:srgbClr val="1B3865"/>
                </a:solidFill>
              </a:rPr>
              <a:t>HIE</a:t>
            </a:r>
            <a:endParaRPr sz="4000" dirty="0">
              <a:solidFill>
                <a:srgbClr val="1B3865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5653239" y="2930735"/>
            <a:ext cx="2500161" cy="8155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7406523" y="2782067"/>
            <a:ext cx="237490" cy="351790"/>
            <a:chOff x="6913417" y="2772410"/>
            <a:chExt cx="237490" cy="351790"/>
          </a:xfrm>
        </p:grpSpPr>
        <p:sp>
          <p:nvSpPr>
            <p:cNvPr id="74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77" name="Straight Arrow Connector 76"/>
          <p:cNvCxnSpPr/>
          <p:nvPr/>
        </p:nvCxnSpPr>
        <p:spPr>
          <a:xfrm flipH="1">
            <a:off x="1828800" y="3276600"/>
            <a:ext cx="2565486" cy="432100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 flipV="1">
            <a:off x="1828800" y="2209800"/>
            <a:ext cx="2547392" cy="479595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3208947" y="2271268"/>
            <a:ext cx="237490" cy="351790"/>
            <a:chOff x="6913417" y="2772410"/>
            <a:chExt cx="237490" cy="351790"/>
          </a:xfrm>
        </p:grpSpPr>
        <p:sp>
          <p:nvSpPr>
            <p:cNvPr id="80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208908" y="3356910"/>
            <a:ext cx="237490" cy="351790"/>
            <a:chOff x="6913417" y="2772410"/>
            <a:chExt cx="237490" cy="351790"/>
          </a:xfrm>
        </p:grpSpPr>
        <p:sp>
          <p:nvSpPr>
            <p:cNvPr id="84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7" name="object 9"/>
          <p:cNvSpPr/>
          <p:nvPr/>
        </p:nvSpPr>
        <p:spPr>
          <a:xfrm>
            <a:off x="954902" y="2690183"/>
            <a:ext cx="753687" cy="4910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10"/>
          <p:cNvSpPr txBox="1"/>
          <p:nvPr/>
        </p:nvSpPr>
        <p:spPr>
          <a:xfrm>
            <a:off x="1189599" y="3218126"/>
            <a:ext cx="283845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50" b="1" spc="25" dirty="0">
                <a:solidFill>
                  <a:srgbClr val="1B3664"/>
                </a:solidFill>
                <a:latin typeface="Arial"/>
                <a:cs typeface="Arial"/>
              </a:rPr>
              <a:t>PCP</a:t>
            </a:r>
            <a:endParaRPr sz="9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>
            <a:spLocks noGrp="1"/>
          </p:cNvSpPr>
          <p:nvPr>
            <p:ph type="sldNum" sz="quarter" idx="8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309178"/>
              </p:ext>
            </p:extLst>
          </p:nvPr>
        </p:nvGraphicFramePr>
        <p:xfrm>
          <a:off x="1103745" y="3693502"/>
          <a:ext cx="3617595" cy="36080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595"/>
              </a:tblGrid>
              <a:tr h="544214">
                <a:tc>
                  <a:txBody>
                    <a:bodyPr/>
                    <a:lstStyle/>
                    <a:p>
                      <a:pPr marL="119126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5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XYZ</a:t>
                      </a:r>
                      <a:r>
                        <a:rPr sz="15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Hospital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42C5C"/>
                    </a:solidFill>
                  </a:tcPr>
                </a:tc>
              </a:tr>
              <a:tr h="544214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1.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Patient admitted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XYZ</a:t>
                      </a:r>
                      <a:r>
                        <a:rPr sz="1350" spc="-17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ED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3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  <a:tr h="544730">
                <a:tc>
                  <a:txBody>
                    <a:bodyPr/>
                    <a:lstStyle/>
                    <a:p>
                      <a:pPr marL="334010" marR="104775" indent="-226695">
                        <a:lnSpc>
                          <a:spcPct val="103800"/>
                        </a:lnSpc>
                        <a:spcBef>
                          <a:spcPts val="400"/>
                        </a:spcBef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2. Treatment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plan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calls for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tertiary level of 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  <a:tr h="544214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3.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Patient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referred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ABC</a:t>
                      </a:r>
                      <a:r>
                        <a:rPr sz="1350" spc="1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hospital</a:t>
                      </a:r>
                      <a:endParaRPr sz="135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3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  <a:tr h="696377">
                <a:tc>
                  <a:txBody>
                    <a:bodyPr/>
                    <a:lstStyle/>
                    <a:p>
                      <a:pPr marL="334010" marR="645795" indent="-226695">
                        <a:lnSpc>
                          <a:spcPct val="103800"/>
                        </a:lnSpc>
                        <a:spcBef>
                          <a:spcPts val="400"/>
                        </a:spcBef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Referral and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 are  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generated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350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 attached to a Direct Message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  <a:tr h="734258">
                <a:tc>
                  <a:txBody>
                    <a:bodyPr/>
                    <a:lstStyle/>
                    <a:p>
                      <a:pPr marL="334010" marR="489584" indent="-226695">
                        <a:lnSpc>
                          <a:spcPct val="103800"/>
                        </a:lnSpc>
                        <a:spcBef>
                          <a:spcPts val="400"/>
                        </a:spcBef>
                      </a:pP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5.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Direct </a:t>
                      </a:r>
                      <a:r>
                        <a:rPr lang="en-US"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350" spc="2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essage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sent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via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HI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 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ABC</a:t>
                      </a:r>
                      <a:r>
                        <a:rPr sz="13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hospital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8FC8">
                        <a:alpha val="10198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639541"/>
              </p:ext>
            </p:extLst>
          </p:nvPr>
        </p:nvGraphicFramePr>
        <p:xfrm>
          <a:off x="5399762" y="3693503"/>
          <a:ext cx="3617595" cy="36431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595"/>
              </a:tblGrid>
              <a:tr h="549042">
                <a:tc>
                  <a:txBody>
                    <a:bodyPr/>
                    <a:lstStyle/>
                    <a:p>
                      <a:pPr marL="1169035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5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ABC</a:t>
                      </a:r>
                      <a:r>
                        <a:rPr sz="15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Hospital</a:t>
                      </a:r>
                      <a:endParaRPr sz="1550" dirty="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B6413"/>
                    </a:solidFill>
                  </a:tcPr>
                </a:tc>
              </a:tr>
              <a:tr h="549042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A. Patient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received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at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ABC</a:t>
                      </a:r>
                      <a:r>
                        <a:rPr sz="135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hospital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3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549562">
                <a:tc>
                  <a:txBody>
                    <a:bodyPr/>
                    <a:lstStyle/>
                    <a:p>
                      <a:pPr marL="334010" marR="606425" indent="-226695">
                        <a:lnSpc>
                          <a:spcPct val="103800"/>
                        </a:lnSpc>
                        <a:spcBef>
                          <a:spcPts val="40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B.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ABC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hospital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receives</a:t>
                      </a:r>
                      <a:r>
                        <a:rPr lang="en-US" sz="1350" spc="15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Direct Message with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referral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sz="1350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document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549042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C. Provides necessary</a:t>
                      </a:r>
                      <a:r>
                        <a:rPr sz="135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63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549562">
                <a:tc>
                  <a:txBody>
                    <a:bodyPr/>
                    <a:lstStyle/>
                    <a:p>
                      <a:pPr marL="334010" marR="381635" indent="-226695">
                        <a:lnSpc>
                          <a:spcPct val="103800"/>
                        </a:lnSpc>
                        <a:spcBef>
                          <a:spcPts val="40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D. Generates a discharge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</a:t>
                      </a:r>
                      <a:r>
                        <a:rPr sz="1350" spc="-5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  <a:tr h="768138">
                <a:tc>
                  <a:txBody>
                    <a:bodyPr/>
                    <a:lstStyle/>
                    <a:p>
                      <a:pPr marL="334010" marR="567690" indent="-226695">
                        <a:lnSpc>
                          <a:spcPct val="103800"/>
                        </a:lnSpc>
                        <a:spcBef>
                          <a:spcPts val="400"/>
                        </a:spcBef>
                      </a:pP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E. Sends discharge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care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via 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HI</a:t>
                      </a:r>
                      <a:r>
                        <a:rPr lang="en-US"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350" spc="1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350" spc="-7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XYZ  </a:t>
                      </a:r>
                      <a:r>
                        <a:rPr sz="1350" spc="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hospital</a:t>
                      </a:r>
                      <a:endParaRPr sz="13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9436">
                        <a:alpha val="10198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066800" y="3022675"/>
            <a:ext cx="955675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b="1" spc="20" dirty="0">
                <a:solidFill>
                  <a:srgbClr val="1B3664"/>
                </a:solidFill>
                <a:latin typeface="Arial"/>
                <a:cs typeface="Arial"/>
              </a:rPr>
              <a:t>XYZ</a:t>
            </a:r>
            <a:r>
              <a:rPr sz="1150" b="1" spc="-40" dirty="0">
                <a:solidFill>
                  <a:srgbClr val="1B3664"/>
                </a:solidFill>
                <a:latin typeface="Arial"/>
                <a:cs typeface="Arial"/>
              </a:rPr>
              <a:t> </a:t>
            </a:r>
            <a:r>
              <a:rPr sz="1150" b="1" spc="15" dirty="0">
                <a:solidFill>
                  <a:srgbClr val="1B3664"/>
                </a:solidFill>
                <a:latin typeface="Arial"/>
                <a:cs typeface="Arial"/>
              </a:rPr>
              <a:t>Hospital</a:t>
            </a:r>
            <a:endParaRPr sz="11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01618" y="2211176"/>
            <a:ext cx="1055370" cy="678815"/>
          </a:xfrm>
          <a:custGeom>
            <a:avLst/>
            <a:gdLst/>
            <a:ahLst/>
            <a:cxnLst/>
            <a:rect l="l" t="t" r="r" b="b"/>
            <a:pathLst>
              <a:path w="1055370" h="678814">
                <a:moveTo>
                  <a:pt x="0" y="0"/>
                </a:moveTo>
                <a:lnTo>
                  <a:pt x="1055162" y="0"/>
                </a:lnTo>
                <a:lnTo>
                  <a:pt x="1055162" y="678318"/>
                </a:lnTo>
                <a:lnTo>
                  <a:pt x="0" y="678318"/>
                </a:lnTo>
                <a:lnTo>
                  <a:pt x="0" y="0"/>
                </a:lnTo>
                <a:close/>
              </a:path>
            </a:pathLst>
          </a:custGeom>
          <a:ln w="12561">
            <a:solidFill>
              <a:srgbClr val="FA9537"/>
            </a:solidFill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en-US" sz="4000" dirty="0" smtClean="0">
                <a:solidFill>
                  <a:srgbClr val="1B3865"/>
                </a:solidFill>
              </a:rPr>
              <a:t>HIE</a:t>
            </a:r>
            <a:endParaRPr sz="4000" dirty="0">
              <a:solidFill>
                <a:srgbClr val="1B3865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346393" y="2133600"/>
            <a:ext cx="678318" cy="762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64979" y="2133600"/>
            <a:ext cx="678318" cy="762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8231506" y="3022675"/>
            <a:ext cx="988694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b="1" spc="25" dirty="0">
                <a:solidFill>
                  <a:srgbClr val="1B3664"/>
                </a:solidFill>
                <a:latin typeface="Arial"/>
                <a:cs typeface="Arial"/>
              </a:rPr>
              <a:t>ABC</a:t>
            </a:r>
            <a:r>
              <a:rPr sz="1150" b="1" spc="-45" dirty="0">
                <a:solidFill>
                  <a:srgbClr val="1B3664"/>
                </a:solidFill>
                <a:latin typeface="Arial"/>
                <a:cs typeface="Arial"/>
              </a:rPr>
              <a:t> </a:t>
            </a:r>
            <a:r>
              <a:rPr sz="1150" b="1" spc="15" dirty="0">
                <a:solidFill>
                  <a:srgbClr val="1B3664"/>
                </a:solidFill>
                <a:latin typeface="Arial"/>
                <a:cs typeface="Arial"/>
              </a:rPr>
              <a:t>Hospital</a:t>
            </a:r>
            <a:endParaRPr sz="1150">
              <a:latin typeface="Arial"/>
              <a:cs typeface="Arial"/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>
          <a:xfrm>
            <a:off x="1143000" y="121492"/>
            <a:ext cx="6363854" cy="640508"/>
          </a:xfrm>
        </p:spPr>
        <p:txBody>
          <a:bodyPr/>
          <a:lstStyle/>
          <a:p>
            <a:r>
              <a:rPr lang="en-US" spc="10" dirty="0" smtClean="0"/>
              <a:t>Scenario </a:t>
            </a:r>
            <a:r>
              <a:rPr lang="en-US" spc="5" dirty="0"/>
              <a:t>4.1/4.2 </a:t>
            </a:r>
            <a:r>
              <a:rPr lang="en-US" spc="10" dirty="0"/>
              <a:t>–</a:t>
            </a:r>
            <a:r>
              <a:rPr lang="en-US" spc="-15" dirty="0"/>
              <a:t> </a:t>
            </a:r>
            <a:r>
              <a:rPr lang="en-US" spc="10" dirty="0"/>
              <a:t>Referral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5653239" y="2740678"/>
            <a:ext cx="2500161" cy="8155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406523" y="2592010"/>
            <a:ext cx="237490" cy="351790"/>
            <a:chOff x="6913417" y="2772410"/>
            <a:chExt cx="237490" cy="351790"/>
          </a:xfrm>
        </p:grpSpPr>
        <p:sp>
          <p:nvSpPr>
            <p:cNvPr id="36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 flipV="1">
            <a:off x="5651950" y="2370891"/>
            <a:ext cx="2528012" cy="3492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6111123" y="2209817"/>
            <a:ext cx="237490" cy="351791"/>
            <a:chOff x="7139523" y="2282851"/>
            <a:chExt cx="237490" cy="351791"/>
          </a:xfrm>
        </p:grpSpPr>
        <p:sp>
          <p:nvSpPr>
            <p:cNvPr id="19" name="object 19"/>
            <p:cNvSpPr/>
            <p:nvPr/>
          </p:nvSpPr>
          <p:spPr>
            <a:xfrm>
              <a:off x="7139523" y="2282852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6" y="351367"/>
                  </a:lnTo>
                  <a:lnTo>
                    <a:pt x="237411" y="232661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969D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258230" y="2515513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4" y="0"/>
                  </a:moveTo>
                  <a:lnTo>
                    <a:pt x="23740" y="23740"/>
                  </a:lnTo>
                  <a:lnTo>
                    <a:pt x="0" y="118705"/>
                  </a:lnTo>
                  <a:lnTo>
                    <a:pt x="118704" y="0"/>
                  </a:lnTo>
                  <a:close/>
                </a:path>
              </a:pathLst>
            </a:custGeom>
            <a:solidFill>
              <a:srgbClr val="7D8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139523" y="2282851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44" name="Straight Arrow Connector 43"/>
          <p:cNvCxnSpPr/>
          <p:nvPr/>
        </p:nvCxnSpPr>
        <p:spPr>
          <a:xfrm flipH="1">
            <a:off x="1904316" y="2736600"/>
            <a:ext cx="2500161" cy="8155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657600" y="2587932"/>
            <a:ext cx="237490" cy="351790"/>
            <a:chOff x="6913417" y="2772410"/>
            <a:chExt cx="237490" cy="351790"/>
          </a:xfrm>
        </p:grpSpPr>
        <p:sp>
          <p:nvSpPr>
            <p:cNvPr id="46" name="object 26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5" y="351367"/>
                  </a:lnTo>
                  <a:lnTo>
                    <a:pt x="237411" y="232660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FBDD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8"/>
            <p:cNvSpPr/>
            <p:nvPr/>
          </p:nvSpPr>
          <p:spPr>
            <a:xfrm>
              <a:off x="6913417" y="2772410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27"/>
            <p:cNvSpPr/>
            <p:nvPr/>
          </p:nvSpPr>
          <p:spPr>
            <a:xfrm>
              <a:off x="7032123" y="3005455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5" y="0"/>
                  </a:moveTo>
                  <a:lnTo>
                    <a:pt x="23741" y="23741"/>
                  </a:lnTo>
                  <a:lnTo>
                    <a:pt x="0" y="118706"/>
                  </a:lnTo>
                  <a:lnTo>
                    <a:pt x="118705" y="0"/>
                  </a:lnTo>
                  <a:close/>
                </a:path>
              </a:pathLst>
            </a:custGeom>
            <a:solidFill>
              <a:srgbClr val="D3BA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49" name="Straight Arrow Connector 48"/>
          <p:cNvCxnSpPr/>
          <p:nvPr/>
        </p:nvCxnSpPr>
        <p:spPr>
          <a:xfrm flipV="1">
            <a:off x="1903027" y="2366813"/>
            <a:ext cx="2528012" cy="3492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2362200" y="2205739"/>
            <a:ext cx="237490" cy="351791"/>
            <a:chOff x="7139523" y="2282851"/>
            <a:chExt cx="237490" cy="351791"/>
          </a:xfrm>
        </p:grpSpPr>
        <p:sp>
          <p:nvSpPr>
            <p:cNvPr id="51" name="object 19"/>
            <p:cNvSpPr/>
            <p:nvPr/>
          </p:nvSpPr>
          <p:spPr>
            <a:xfrm>
              <a:off x="7139523" y="2282852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6" y="351367"/>
                  </a:lnTo>
                  <a:lnTo>
                    <a:pt x="237411" y="232661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969D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20"/>
            <p:cNvSpPr/>
            <p:nvPr/>
          </p:nvSpPr>
          <p:spPr>
            <a:xfrm>
              <a:off x="7258230" y="2515513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4" y="0"/>
                  </a:moveTo>
                  <a:lnTo>
                    <a:pt x="23740" y="23740"/>
                  </a:lnTo>
                  <a:lnTo>
                    <a:pt x="0" y="118705"/>
                  </a:lnTo>
                  <a:lnTo>
                    <a:pt x="118704" y="0"/>
                  </a:lnTo>
                  <a:close/>
                </a:path>
              </a:pathLst>
            </a:custGeom>
            <a:solidFill>
              <a:srgbClr val="7D8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21"/>
            <p:cNvSpPr/>
            <p:nvPr/>
          </p:nvSpPr>
          <p:spPr>
            <a:xfrm>
              <a:off x="7139523" y="2282851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54153" y="3821121"/>
            <a:ext cx="4776266" cy="21986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1155" indent="-339090">
              <a:lnSpc>
                <a:spcPct val="100000"/>
              </a:lnSpc>
              <a:spcBef>
                <a:spcPts val="125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Immunization</a:t>
            </a:r>
            <a:r>
              <a:rPr sz="2400" spc="-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Reporting</a:t>
            </a:r>
            <a:endParaRPr sz="2400" dirty="0"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1770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Electronic Lab</a:t>
            </a:r>
            <a:r>
              <a:rPr sz="2400" spc="-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Reporting</a:t>
            </a:r>
            <a:endParaRPr sz="2400" dirty="0"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1870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Syndromic</a:t>
            </a:r>
            <a:r>
              <a:rPr sz="24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Surveillance</a:t>
            </a:r>
            <a:endParaRPr sz="2400" dirty="0"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1775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lang="en-US" sz="2400" spc="15" dirty="0" smtClean="0">
                <a:solidFill>
                  <a:srgbClr val="404040"/>
                </a:solidFill>
                <a:latin typeface="Arial"/>
                <a:cs typeface="Arial"/>
              </a:rPr>
              <a:t>CANS Assessments (CBHI)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37205" y="134371"/>
            <a:ext cx="6050279" cy="640508"/>
          </a:xfrm>
        </p:spPr>
        <p:txBody>
          <a:bodyPr/>
          <a:lstStyle/>
          <a:p>
            <a:r>
              <a:rPr lang="en-US" spc="10" dirty="0"/>
              <a:t>Public Health Use </a:t>
            </a:r>
            <a:r>
              <a:rPr lang="en-US" spc="10" dirty="0" smtClean="0"/>
              <a:t>Cases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24</a:t>
            </a:fld>
            <a:endParaRPr lang="en-US" spc="-5" dirty="0"/>
          </a:p>
        </p:txBody>
      </p:sp>
      <p:sp>
        <p:nvSpPr>
          <p:cNvPr id="11" name="object 9"/>
          <p:cNvSpPr txBox="1"/>
          <p:nvPr/>
        </p:nvSpPr>
        <p:spPr>
          <a:xfrm>
            <a:off x="934195" y="2957847"/>
            <a:ext cx="955675" cy="19428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150" b="1" spc="20" dirty="0" smtClean="0">
                <a:solidFill>
                  <a:srgbClr val="1B3664"/>
                </a:solidFill>
                <a:latin typeface="Arial"/>
                <a:cs typeface="Arial"/>
              </a:rPr>
              <a:t>PCP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9" name="object 17"/>
          <p:cNvSpPr/>
          <p:nvPr/>
        </p:nvSpPr>
        <p:spPr>
          <a:xfrm>
            <a:off x="4488739" y="2230243"/>
            <a:ext cx="1055370" cy="678815"/>
          </a:xfrm>
          <a:custGeom>
            <a:avLst/>
            <a:gdLst/>
            <a:ahLst/>
            <a:cxnLst/>
            <a:rect l="l" t="t" r="r" b="b"/>
            <a:pathLst>
              <a:path w="1055370" h="678814">
                <a:moveTo>
                  <a:pt x="0" y="0"/>
                </a:moveTo>
                <a:lnTo>
                  <a:pt x="1055162" y="0"/>
                </a:lnTo>
                <a:lnTo>
                  <a:pt x="1055162" y="678318"/>
                </a:lnTo>
                <a:lnTo>
                  <a:pt x="0" y="678318"/>
                </a:lnTo>
                <a:lnTo>
                  <a:pt x="0" y="0"/>
                </a:lnTo>
                <a:close/>
              </a:path>
            </a:pathLst>
          </a:custGeom>
          <a:ln w="12561">
            <a:solidFill>
              <a:srgbClr val="FA9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8"/>
          <p:cNvSpPr/>
          <p:nvPr/>
        </p:nvSpPr>
        <p:spPr>
          <a:xfrm>
            <a:off x="4593228" y="2343497"/>
            <a:ext cx="846183" cy="4143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0"/>
          <p:cNvSpPr txBox="1"/>
          <p:nvPr/>
        </p:nvSpPr>
        <p:spPr>
          <a:xfrm>
            <a:off x="8218627" y="2881647"/>
            <a:ext cx="988694" cy="3712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150" b="1" spc="25" dirty="0" smtClean="0">
                <a:solidFill>
                  <a:srgbClr val="1B3664"/>
                </a:solidFill>
                <a:latin typeface="Arial"/>
                <a:cs typeface="Arial"/>
              </a:rPr>
              <a:t>Dept. of Public Health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33" name="object 7"/>
          <p:cNvSpPr/>
          <p:nvPr/>
        </p:nvSpPr>
        <p:spPr>
          <a:xfrm>
            <a:off x="889563" y="2328561"/>
            <a:ext cx="907113" cy="5804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867" y="1967247"/>
            <a:ext cx="949646" cy="867279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flipV="1">
            <a:off x="1901374" y="2583956"/>
            <a:ext cx="2528012" cy="3492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2425673" y="2422882"/>
            <a:ext cx="237490" cy="351791"/>
            <a:chOff x="7139523" y="2282851"/>
            <a:chExt cx="237490" cy="351791"/>
          </a:xfrm>
        </p:grpSpPr>
        <p:sp>
          <p:nvSpPr>
            <p:cNvPr id="26" name="object 19"/>
            <p:cNvSpPr/>
            <p:nvPr/>
          </p:nvSpPr>
          <p:spPr>
            <a:xfrm>
              <a:off x="7139523" y="2282852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6" y="351367"/>
                  </a:lnTo>
                  <a:lnTo>
                    <a:pt x="237411" y="232661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969D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0"/>
            <p:cNvSpPr/>
            <p:nvPr/>
          </p:nvSpPr>
          <p:spPr>
            <a:xfrm>
              <a:off x="7258230" y="2515513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4" y="0"/>
                  </a:moveTo>
                  <a:lnTo>
                    <a:pt x="23740" y="23740"/>
                  </a:lnTo>
                  <a:lnTo>
                    <a:pt x="0" y="118705"/>
                  </a:lnTo>
                  <a:lnTo>
                    <a:pt x="118704" y="0"/>
                  </a:lnTo>
                  <a:close/>
                </a:path>
              </a:pathLst>
            </a:custGeom>
            <a:solidFill>
              <a:srgbClr val="7D8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1"/>
            <p:cNvSpPr/>
            <p:nvPr/>
          </p:nvSpPr>
          <p:spPr>
            <a:xfrm>
              <a:off x="7139523" y="2282851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29" name="Straight Arrow Connector 28"/>
          <p:cNvCxnSpPr/>
          <p:nvPr/>
        </p:nvCxnSpPr>
        <p:spPr>
          <a:xfrm flipV="1">
            <a:off x="5617540" y="2574986"/>
            <a:ext cx="2528012" cy="3492"/>
          </a:xfrm>
          <a:prstGeom prst="straightConnector1">
            <a:avLst/>
          </a:prstGeom>
          <a:ln>
            <a:solidFill>
              <a:srgbClr val="F994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6141839" y="2413912"/>
            <a:ext cx="237490" cy="351791"/>
            <a:chOff x="7139523" y="2282851"/>
            <a:chExt cx="237490" cy="351791"/>
          </a:xfrm>
        </p:grpSpPr>
        <p:sp>
          <p:nvSpPr>
            <p:cNvPr id="31" name="object 19"/>
            <p:cNvSpPr/>
            <p:nvPr/>
          </p:nvSpPr>
          <p:spPr>
            <a:xfrm>
              <a:off x="7139523" y="2282852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237411" y="0"/>
                  </a:moveTo>
                  <a:lnTo>
                    <a:pt x="0" y="0"/>
                  </a:lnTo>
                  <a:lnTo>
                    <a:pt x="0" y="351367"/>
                  </a:lnTo>
                  <a:lnTo>
                    <a:pt x="118706" y="351367"/>
                  </a:lnTo>
                  <a:lnTo>
                    <a:pt x="237411" y="232661"/>
                  </a:lnTo>
                  <a:lnTo>
                    <a:pt x="237411" y="0"/>
                  </a:lnTo>
                  <a:close/>
                </a:path>
              </a:pathLst>
            </a:custGeom>
            <a:solidFill>
              <a:srgbClr val="969D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20"/>
            <p:cNvSpPr/>
            <p:nvPr/>
          </p:nvSpPr>
          <p:spPr>
            <a:xfrm>
              <a:off x="7258230" y="2515513"/>
              <a:ext cx="118745" cy="118745"/>
            </a:xfrm>
            <a:custGeom>
              <a:avLst/>
              <a:gdLst/>
              <a:ahLst/>
              <a:cxnLst/>
              <a:rect l="l" t="t" r="r" b="b"/>
              <a:pathLst>
                <a:path w="118745" h="118744">
                  <a:moveTo>
                    <a:pt x="118704" y="0"/>
                  </a:moveTo>
                  <a:lnTo>
                    <a:pt x="23740" y="23740"/>
                  </a:lnTo>
                  <a:lnTo>
                    <a:pt x="0" y="118705"/>
                  </a:lnTo>
                  <a:lnTo>
                    <a:pt x="118704" y="0"/>
                  </a:lnTo>
                  <a:close/>
                </a:path>
              </a:pathLst>
            </a:custGeom>
            <a:solidFill>
              <a:srgbClr val="7D8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21"/>
            <p:cNvSpPr/>
            <p:nvPr/>
          </p:nvSpPr>
          <p:spPr>
            <a:xfrm>
              <a:off x="7139523" y="2282851"/>
              <a:ext cx="237490" cy="351790"/>
            </a:xfrm>
            <a:custGeom>
              <a:avLst/>
              <a:gdLst/>
              <a:ahLst/>
              <a:cxnLst/>
              <a:rect l="l" t="t" r="r" b="b"/>
              <a:pathLst>
                <a:path w="237490" h="351789">
                  <a:moveTo>
                    <a:pt x="118706" y="351366"/>
                  </a:moveTo>
                  <a:lnTo>
                    <a:pt x="142446" y="256402"/>
                  </a:lnTo>
                  <a:lnTo>
                    <a:pt x="237411" y="232660"/>
                  </a:lnTo>
                  <a:lnTo>
                    <a:pt x="118706" y="351366"/>
                  </a:lnTo>
                  <a:lnTo>
                    <a:pt x="0" y="351366"/>
                  </a:lnTo>
                  <a:lnTo>
                    <a:pt x="0" y="0"/>
                  </a:lnTo>
                  <a:lnTo>
                    <a:pt x="237411" y="0"/>
                  </a:lnTo>
                  <a:lnTo>
                    <a:pt x="237411" y="232660"/>
                  </a:lnTo>
                </a:path>
              </a:pathLst>
            </a:custGeom>
            <a:ln w="6280">
              <a:solidFill>
                <a:srgbClr val="F994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" y="1248561"/>
            <a:ext cx="10058400" cy="4243469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065" algn="ctr">
              <a:lnSpc>
                <a:spcPct val="200000"/>
              </a:lnSpc>
              <a:spcBef>
                <a:spcPts val="147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 Case</a:t>
            </a:r>
            <a:r>
              <a:rPr sz="2000" b="1" spc="-45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Introduction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Elements of a </a:t>
            </a: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</a:t>
            </a:r>
            <a:r>
              <a:rPr sz="2000" b="1" spc="-80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Case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4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Development</a:t>
            </a:r>
            <a:r>
              <a:rPr sz="2000" b="1" spc="-10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Guidance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8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 Case</a:t>
            </a:r>
            <a:r>
              <a:rPr sz="2000" b="1" spc="-25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Examples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800" b="1" spc="10" dirty="0" smtClean="0">
                <a:solidFill>
                  <a:srgbClr val="002060"/>
                </a:solidFill>
                <a:cs typeface="Arial"/>
              </a:rPr>
              <a:t>Key</a:t>
            </a:r>
            <a:r>
              <a:rPr sz="2800" b="1" dirty="0" smtClean="0">
                <a:solidFill>
                  <a:srgbClr val="002060"/>
                </a:solidFill>
                <a:cs typeface="Arial"/>
              </a:rPr>
              <a:t> </a:t>
            </a:r>
            <a:r>
              <a:rPr sz="2800" b="1" spc="10" dirty="0" smtClean="0">
                <a:solidFill>
                  <a:srgbClr val="002060"/>
                </a:solidFill>
                <a:cs typeface="Arial"/>
              </a:rPr>
              <a:t>Takeaways</a:t>
            </a:r>
            <a:endParaRPr sz="2800" b="1" dirty="0">
              <a:solidFill>
                <a:srgbClr val="002060"/>
              </a:solidFill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7931" y="131619"/>
            <a:ext cx="5699763" cy="640508"/>
          </a:xfrm>
        </p:spPr>
        <p:txBody>
          <a:bodyPr/>
          <a:lstStyle/>
          <a:p>
            <a:r>
              <a:rPr lang="en-US" dirty="0" smtClean="0"/>
              <a:t>Next Topic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25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2098822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4294967295"/>
          </p:nvPr>
        </p:nvSpPr>
        <p:spPr>
          <a:xfrm>
            <a:off x="624840" y="1528383"/>
            <a:ext cx="9052560" cy="324236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60960" indent="0">
              <a:lnSpc>
                <a:spcPct val="101400"/>
              </a:lnSpc>
              <a:spcBef>
                <a:spcPts val="95"/>
              </a:spcBef>
              <a:buClr>
                <a:srgbClr val="F5812A"/>
              </a:buClr>
              <a:buNone/>
              <a:tabLst>
                <a:tab pos="351155" algn="l"/>
                <a:tab pos="351790" algn="l"/>
              </a:tabLst>
            </a:pPr>
            <a:r>
              <a:rPr sz="2400" b="0" spc="1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Use </a:t>
            </a:r>
            <a:r>
              <a:rPr sz="2400" b="0" spc="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400" b="0" spc="1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 to:</a:t>
            </a:r>
          </a:p>
          <a:p>
            <a:pPr marL="354965" marR="60960" indent="-342900">
              <a:lnSpc>
                <a:spcPct val="101400"/>
              </a:lnSpc>
              <a:spcBef>
                <a:spcPts val="6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351155" algn="l"/>
                <a:tab pos="351790" algn="l"/>
              </a:tabLst>
            </a:pPr>
            <a:r>
              <a:rPr lang="en-US" sz="2000" b="0" spc="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</a:t>
            </a:r>
            <a:r>
              <a:rPr lang="en-US" sz="2000" b="0" spc="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</a:t>
            </a:r>
            <a:r>
              <a:rPr lang="en-US" sz="2000" b="0" spc="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b="0" spc="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en-US" sz="2000" b="0" spc="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 </a:t>
            </a:r>
            <a:r>
              <a:rPr lang="en-US" sz="2000" b="0" spc="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solution</a:t>
            </a:r>
            <a:r>
              <a:rPr lang="en-US" sz="2000" b="0" spc="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0" spc="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endParaRPr lang="en-US" sz="2000" b="0" i="1" spc="1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60960" indent="-342900">
              <a:lnSpc>
                <a:spcPct val="1014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351155" algn="l"/>
                <a:tab pos="351790" algn="l"/>
              </a:tabLst>
            </a:pPr>
            <a:r>
              <a:rPr sz="2000" b="0" spc="1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the goal and objectives</a:t>
            </a:r>
            <a:endParaRPr sz="2000" b="0" spc="15" dirty="0" smtClean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1790" marR="60960" indent="-339725">
              <a:lnSpc>
                <a:spcPct val="101400"/>
              </a:lnSpc>
              <a:spcBef>
                <a:spcPts val="1800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lang="en-US" sz="2000" b="0" spc="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000" b="0" spc="1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ommunicate clinical, business, and functional</a:t>
            </a:r>
            <a:r>
              <a:rPr sz="2000" b="0" spc="-5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0" spc="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</a:p>
          <a:p>
            <a:pPr marL="351155" indent="-339090">
              <a:lnSpc>
                <a:spcPct val="100000"/>
              </a:lnSpc>
              <a:spcBef>
                <a:spcPts val="1814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000" b="0" spc="1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 </a:t>
            </a:r>
            <a:r>
              <a:rPr sz="2000" b="0" spc="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</a:t>
            </a:r>
            <a:r>
              <a:rPr sz="2000" b="0" spc="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scoping, project planning </a:t>
            </a:r>
            <a:r>
              <a:rPr sz="2000" b="0" spc="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b="0" spc="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effort</a:t>
            </a:r>
            <a:r>
              <a:rPr sz="2000" b="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0" spc="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prioritization</a:t>
            </a:r>
          </a:p>
          <a:p>
            <a:pPr marL="12065" indent="0">
              <a:lnSpc>
                <a:spcPct val="100000"/>
              </a:lnSpc>
              <a:spcBef>
                <a:spcPts val="3600"/>
              </a:spcBef>
              <a:buClr>
                <a:srgbClr val="F5812A"/>
              </a:buClr>
              <a:buNone/>
              <a:tabLst>
                <a:tab pos="351155" algn="l"/>
                <a:tab pos="351790" algn="l"/>
              </a:tabLst>
            </a:pPr>
            <a:r>
              <a:rPr sz="2200" b="0" spc="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 of </a:t>
            </a:r>
            <a:r>
              <a:rPr sz="2200" b="0" spc="1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200" b="0" spc="15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sz="2200" b="0" spc="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200" b="0" spc="1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</a:t>
            </a:r>
            <a:r>
              <a:rPr sz="2200" b="0" spc="-3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b="0" spc="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include: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8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1295400" y="4953000"/>
            <a:ext cx="2558158" cy="2475037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294640" indent="-282575">
              <a:lnSpc>
                <a:spcPct val="100000"/>
              </a:lnSpc>
              <a:spcBef>
                <a:spcPts val="960"/>
              </a:spcBef>
              <a:buClr>
                <a:srgbClr val="F5812A"/>
              </a:buClr>
              <a:buChar char="–"/>
              <a:tabLst>
                <a:tab pos="294640" algn="l"/>
                <a:tab pos="295275" algn="l"/>
              </a:tabLst>
            </a:pP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Use </a:t>
            </a:r>
            <a:r>
              <a:rPr lang="en-US" sz="1950" spc="15" dirty="0" smtClean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1950" spc="15" dirty="0" smtClean="0">
                <a:solidFill>
                  <a:srgbClr val="404040"/>
                </a:solidFill>
                <a:latin typeface="Arial"/>
                <a:cs typeface="Arial"/>
              </a:rPr>
              <a:t>ase</a:t>
            </a:r>
            <a:r>
              <a:rPr sz="1950" spc="-3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name</a:t>
            </a:r>
            <a:endParaRPr sz="195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294640" indent="-282575">
              <a:lnSpc>
                <a:spcPct val="100000"/>
              </a:lnSpc>
              <a:spcBef>
                <a:spcPts val="865"/>
              </a:spcBef>
              <a:buClr>
                <a:srgbClr val="F5812A"/>
              </a:buClr>
              <a:buChar char="–"/>
              <a:tabLst>
                <a:tab pos="294640" algn="l"/>
                <a:tab pos="295275" algn="l"/>
              </a:tabLst>
            </a:pP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Goal</a:t>
            </a:r>
            <a:endParaRPr sz="195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294640" indent="-282575">
              <a:lnSpc>
                <a:spcPct val="100000"/>
              </a:lnSpc>
              <a:spcBef>
                <a:spcPts val="770"/>
              </a:spcBef>
              <a:buClr>
                <a:srgbClr val="F5812A"/>
              </a:buClr>
              <a:buChar char="–"/>
              <a:tabLst>
                <a:tab pos="294640" algn="l"/>
                <a:tab pos="295275" algn="l"/>
              </a:tabLst>
            </a:pP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Story</a:t>
            </a:r>
            <a:endParaRPr sz="195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294640" indent="-282575">
              <a:lnSpc>
                <a:spcPct val="100000"/>
              </a:lnSpc>
              <a:spcBef>
                <a:spcPts val="870"/>
              </a:spcBef>
              <a:buClr>
                <a:srgbClr val="F5812A"/>
              </a:buClr>
              <a:buChar char="–"/>
              <a:tabLst>
                <a:tab pos="294640" algn="l"/>
                <a:tab pos="295275" algn="l"/>
              </a:tabLst>
            </a:pP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Trading Partners</a:t>
            </a:r>
          </a:p>
          <a:p>
            <a:pPr marL="294640" indent="-282575">
              <a:lnSpc>
                <a:spcPct val="100000"/>
              </a:lnSpc>
              <a:spcBef>
                <a:spcPts val="870"/>
              </a:spcBef>
              <a:buClr>
                <a:srgbClr val="F5812A"/>
              </a:buClr>
              <a:buChar char="–"/>
              <a:tabLst>
                <a:tab pos="294640" algn="l"/>
                <a:tab pos="295275" algn="l"/>
              </a:tabLst>
            </a:pP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Systems</a:t>
            </a:r>
            <a:endParaRPr sz="195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294640" indent="-282575">
              <a:lnSpc>
                <a:spcPct val="100000"/>
              </a:lnSpc>
              <a:spcBef>
                <a:spcPts val="765"/>
              </a:spcBef>
              <a:buClr>
                <a:srgbClr val="F5812A"/>
              </a:buClr>
              <a:buChar char="–"/>
              <a:tabLst>
                <a:tab pos="294640" algn="l"/>
                <a:tab pos="295275" algn="l"/>
              </a:tabLst>
            </a:pP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Data to</a:t>
            </a:r>
            <a:r>
              <a:rPr sz="1950" spc="-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exchange</a:t>
            </a:r>
            <a:endParaRPr sz="1950" dirty="0">
              <a:solidFill>
                <a:srgbClr val="40404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32430" y="5128853"/>
            <a:ext cx="377190" cy="1143158"/>
          </a:xfrm>
          <a:custGeom>
            <a:avLst/>
            <a:gdLst/>
            <a:ahLst/>
            <a:cxnLst/>
            <a:rect l="l" t="t" r="r" b="b"/>
            <a:pathLst>
              <a:path w="377189" h="904875">
                <a:moveTo>
                  <a:pt x="0" y="0"/>
                </a:moveTo>
                <a:lnTo>
                  <a:pt x="73342" y="2467"/>
                </a:lnTo>
                <a:lnTo>
                  <a:pt x="133234" y="9197"/>
                </a:lnTo>
                <a:lnTo>
                  <a:pt x="173614" y="19179"/>
                </a:lnTo>
                <a:lnTo>
                  <a:pt x="188421" y="31402"/>
                </a:lnTo>
                <a:lnTo>
                  <a:pt x="188421" y="420809"/>
                </a:lnTo>
                <a:lnTo>
                  <a:pt x="203228" y="433033"/>
                </a:lnTo>
                <a:lnTo>
                  <a:pt x="243609" y="443014"/>
                </a:lnTo>
                <a:lnTo>
                  <a:pt x="303501" y="449744"/>
                </a:lnTo>
                <a:lnTo>
                  <a:pt x="376843" y="452212"/>
                </a:lnTo>
                <a:lnTo>
                  <a:pt x="303501" y="454680"/>
                </a:lnTo>
                <a:lnTo>
                  <a:pt x="243609" y="461409"/>
                </a:lnTo>
                <a:lnTo>
                  <a:pt x="203228" y="471391"/>
                </a:lnTo>
                <a:lnTo>
                  <a:pt x="188421" y="483614"/>
                </a:lnTo>
                <a:lnTo>
                  <a:pt x="188421" y="873021"/>
                </a:lnTo>
                <a:lnTo>
                  <a:pt x="173614" y="885245"/>
                </a:lnTo>
                <a:lnTo>
                  <a:pt x="133234" y="895227"/>
                </a:lnTo>
                <a:lnTo>
                  <a:pt x="73342" y="901956"/>
                </a:lnTo>
                <a:lnTo>
                  <a:pt x="0" y="904424"/>
                </a:lnTo>
              </a:path>
            </a:pathLst>
          </a:custGeom>
          <a:ln w="25122">
            <a:solidFill>
              <a:srgbClr val="FA9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32430" y="6272011"/>
            <a:ext cx="377190" cy="1156026"/>
          </a:xfrm>
          <a:custGeom>
            <a:avLst/>
            <a:gdLst/>
            <a:ahLst/>
            <a:cxnLst/>
            <a:rect l="l" t="t" r="r" b="b"/>
            <a:pathLst>
              <a:path w="377189" h="753745">
                <a:moveTo>
                  <a:pt x="0" y="0"/>
                </a:moveTo>
                <a:lnTo>
                  <a:pt x="73342" y="2467"/>
                </a:lnTo>
                <a:lnTo>
                  <a:pt x="133234" y="9197"/>
                </a:lnTo>
                <a:lnTo>
                  <a:pt x="173614" y="19179"/>
                </a:lnTo>
                <a:lnTo>
                  <a:pt x="188421" y="31402"/>
                </a:lnTo>
                <a:lnTo>
                  <a:pt x="188421" y="345440"/>
                </a:lnTo>
                <a:lnTo>
                  <a:pt x="203228" y="357664"/>
                </a:lnTo>
                <a:lnTo>
                  <a:pt x="243609" y="367646"/>
                </a:lnTo>
                <a:lnTo>
                  <a:pt x="303501" y="374375"/>
                </a:lnTo>
                <a:lnTo>
                  <a:pt x="376843" y="376843"/>
                </a:lnTo>
                <a:lnTo>
                  <a:pt x="303501" y="379311"/>
                </a:lnTo>
                <a:lnTo>
                  <a:pt x="243609" y="386041"/>
                </a:lnTo>
                <a:lnTo>
                  <a:pt x="203228" y="396022"/>
                </a:lnTo>
                <a:lnTo>
                  <a:pt x="188421" y="408246"/>
                </a:lnTo>
                <a:lnTo>
                  <a:pt x="188421" y="722284"/>
                </a:lnTo>
                <a:lnTo>
                  <a:pt x="173614" y="734508"/>
                </a:lnTo>
                <a:lnTo>
                  <a:pt x="133234" y="744489"/>
                </a:lnTo>
                <a:lnTo>
                  <a:pt x="73342" y="751219"/>
                </a:lnTo>
                <a:lnTo>
                  <a:pt x="0" y="753687"/>
                </a:lnTo>
              </a:path>
            </a:pathLst>
          </a:custGeom>
          <a:ln w="25122">
            <a:solidFill>
              <a:srgbClr val="4A6F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988492" y="5387481"/>
            <a:ext cx="3419475" cy="3270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950" spc="15" dirty="0" smtClean="0">
                <a:solidFill>
                  <a:srgbClr val="404040"/>
                </a:solidFill>
                <a:latin typeface="Arial"/>
                <a:cs typeface="Arial"/>
              </a:rPr>
              <a:t>Summary overview</a:t>
            </a:r>
            <a:endParaRPr sz="1950" dirty="0">
              <a:solidFill>
                <a:srgbClr val="404040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88492" y="6553200"/>
            <a:ext cx="1757680" cy="3270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Important</a:t>
            </a:r>
            <a:r>
              <a:rPr sz="1950" spc="-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detail</a:t>
            </a:r>
            <a:endParaRPr sz="1950" dirty="0">
              <a:solidFill>
                <a:srgbClr val="404040"/>
              </a:solidFill>
              <a:latin typeface="Arial"/>
              <a:cs typeface="Arial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60810" y="131619"/>
            <a:ext cx="5699763" cy="640508"/>
          </a:xfrm>
        </p:spPr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" y="1248561"/>
            <a:ext cx="10058400" cy="4243469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065" algn="ctr">
              <a:lnSpc>
                <a:spcPct val="200000"/>
              </a:lnSpc>
              <a:spcBef>
                <a:spcPts val="147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800" b="1" spc="15" dirty="0">
                <a:solidFill>
                  <a:srgbClr val="002060"/>
                </a:solidFill>
                <a:cs typeface="Arial"/>
              </a:rPr>
              <a:t>Use Case</a:t>
            </a:r>
            <a:r>
              <a:rPr sz="2800" b="1" spc="-45" dirty="0">
                <a:solidFill>
                  <a:srgbClr val="002060"/>
                </a:solidFill>
                <a:cs typeface="Arial"/>
              </a:rPr>
              <a:t> </a:t>
            </a:r>
            <a:r>
              <a:rPr sz="2800" b="1" spc="10" dirty="0">
                <a:solidFill>
                  <a:srgbClr val="002060"/>
                </a:solidFill>
                <a:cs typeface="Arial"/>
              </a:rPr>
              <a:t>Introduction</a:t>
            </a:r>
            <a:endParaRPr sz="2800" b="1" dirty="0">
              <a:solidFill>
                <a:srgbClr val="002060"/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Elements of a </a:t>
            </a: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</a:t>
            </a:r>
            <a:r>
              <a:rPr sz="2000" b="1" spc="-80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Case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4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Development</a:t>
            </a:r>
            <a:r>
              <a:rPr sz="2000" b="1" spc="-10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Guidance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8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 Case</a:t>
            </a:r>
            <a:r>
              <a:rPr sz="2000" b="1" spc="-25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Examples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Key</a:t>
            </a:r>
            <a:r>
              <a:rPr sz="2000" b="1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Takeaways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29047" y="131619"/>
            <a:ext cx="5699763" cy="640508"/>
          </a:xfrm>
        </p:spPr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3</a:t>
            </a:fld>
            <a:endParaRPr lang="en-US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5800" y="1524000"/>
            <a:ext cx="8991600" cy="5181996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400" spc="10" dirty="0">
                <a:solidFill>
                  <a:srgbClr val="0070C0"/>
                </a:solidFill>
                <a:latin typeface="Arial"/>
                <a:cs typeface="Arial"/>
              </a:rPr>
              <a:t>What </a:t>
            </a:r>
            <a:r>
              <a:rPr sz="2400" spc="5" dirty="0">
                <a:solidFill>
                  <a:srgbClr val="0070C0"/>
                </a:solidFill>
                <a:latin typeface="Arial"/>
                <a:cs typeface="Arial"/>
              </a:rPr>
              <a:t>is </a:t>
            </a:r>
            <a:r>
              <a:rPr sz="2400" spc="10" dirty="0">
                <a:solidFill>
                  <a:srgbClr val="0070C0"/>
                </a:solidFill>
                <a:latin typeface="Arial"/>
                <a:cs typeface="Arial"/>
              </a:rPr>
              <a:t>a </a:t>
            </a:r>
            <a:r>
              <a:rPr lang="en-US" sz="2400" spc="15" dirty="0">
                <a:solidFill>
                  <a:srgbClr val="0070C0"/>
                </a:solidFill>
                <a:latin typeface="Arial"/>
                <a:cs typeface="Arial"/>
              </a:rPr>
              <a:t>U</a:t>
            </a:r>
            <a:r>
              <a:rPr sz="2400" spc="15" dirty="0" smtClean="0">
                <a:solidFill>
                  <a:srgbClr val="0070C0"/>
                </a:solidFill>
                <a:latin typeface="Arial"/>
                <a:cs typeface="Arial"/>
              </a:rPr>
              <a:t>se</a:t>
            </a:r>
            <a:r>
              <a:rPr sz="2400" spc="-1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spc="15" dirty="0">
                <a:solidFill>
                  <a:srgbClr val="0070C0"/>
                </a:solidFill>
                <a:latin typeface="Arial"/>
                <a:cs typeface="Arial"/>
              </a:rPr>
              <a:t>C</a:t>
            </a:r>
            <a:r>
              <a:rPr sz="2400" spc="15" dirty="0" smtClean="0">
                <a:solidFill>
                  <a:srgbClr val="0070C0"/>
                </a:solidFill>
                <a:latin typeface="Arial"/>
                <a:cs typeface="Arial"/>
              </a:rPr>
              <a:t>ase</a:t>
            </a:r>
            <a:r>
              <a:rPr sz="2400" spc="15" dirty="0">
                <a:solidFill>
                  <a:srgbClr val="0070C0"/>
                </a:solidFill>
                <a:latin typeface="Arial"/>
                <a:cs typeface="Arial"/>
              </a:rPr>
              <a:t>?</a:t>
            </a:r>
            <a:endParaRPr sz="24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807085" marR="81280" lvl="1" indent="-342900">
              <a:lnSpc>
                <a:spcPct val="101400"/>
              </a:lnSpc>
              <a:spcBef>
                <a:spcPts val="755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lang="en-US" sz="1950" spc="15" dirty="0" smtClean="0">
                <a:solidFill>
                  <a:srgbClr val="404040"/>
                </a:solidFill>
                <a:latin typeface="Arial"/>
                <a:cs typeface="Arial"/>
              </a:rPr>
              <a:t>well-crafted </a:t>
            </a:r>
            <a:r>
              <a:rPr lang="en-US" sz="1950" spc="15" dirty="0">
                <a:solidFill>
                  <a:srgbClr val="404040"/>
                </a:solidFill>
                <a:latin typeface="Arial"/>
                <a:cs typeface="Arial"/>
              </a:rPr>
              <a:t>U</a:t>
            </a:r>
            <a:r>
              <a:rPr sz="1950" spc="15" dirty="0" smtClean="0">
                <a:solidFill>
                  <a:srgbClr val="404040"/>
                </a:solidFill>
                <a:latin typeface="Arial"/>
                <a:cs typeface="Arial"/>
              </a:rPr>
              <a:t>se 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ase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is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an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easy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-</a:t>
            </a:r>
            <a:r>
              <a:rPr sz="1950" spc="5" dirty="0" smtClean="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lang="en-US" sz="1950" spc="5" dirty="0" smtClean="0">
                <a:solidFill>
                  <a:srgbClr val="404040"/>
                </a:solidFill>
                <a:latin typeface="Arial"/>
                <a:cs typeface="Arial"/>
              </a:rPr>
              <a:t>-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understand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description 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that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detail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s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interaction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between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an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actor (human, organization, system)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950" spc="15" dirty="0" smtClean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system under</a:t>
            </a:r>
            <a:r>
              <a:rPr sz="195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consideration</a:t>
            </a:r>
            <a:endParaRPr sz="1950" dirty="0">
              <a:latin typeface="Arial"/>
              <a:cs typeface="Arial"/>
            </a:endParaRPr>
          </a:p>
          <a:p>
            <a:pPr marL="807085" marR="192405" lvl="1" indent="-342900">
              <a:lnSpc>
                <a:spcPct val="101400"/>
              </a:lnSpc>
              <a:spcBef>
                <a:spcPts val="12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For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HI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purposes, </a:t>
            </a:r>
            <a:r>
              <a:rPr lang="en-US" sz="1950" spc="5" dirty="0" smtClean="0">
                <a:solidFill>
                  <a:srgbClr val="404040"/>
                </a:solidFill>
                <a:latin typeface="Arial"/>
                <a:cs typeface="Arial"/>
              </a:rPr>
              <a:t>a Use </a:t>
            </a:r>
            <a:r>
              <a:rPr lang="en-US" sz="1950" spc="5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lang="en-US" sz="1950" spc="5" dirty="0" smtClean="0">
                <a:solidFill>
                  <a:srgbClr val="404040"/>
                </a:solidFill>
                <a:latin typeface="Arial"/>
                <a:cs typeface="Arial"/>
              </a:rPr>
              <a:t>ase</a:t>
            </a:r>
            <a:r>
              <a:rPr sz="1950" spc="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identifies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 T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rading 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P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artners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1950" spc="1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S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ource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D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estination systems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lang="en-US" sz="1950" spc="15" dirty="0" smtClean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intend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ed use of </a:t>
            </a:r>
            <a:r>
              <a:rPr lang="en-US" sz="1950" spc="15" dirty="0" smtClean="0">
                <a:solidFill>
                  <a:srgbClr val="404040"/>
                </a:solidFill>
                <a:latin typeface="Arial"/>
                <a:cs typeface="Arial"/>
              </a:rPr>
              <a:t>HIE</a:t>
            </a:r>
            <a:endParaRPr sz="1950" dirty="0"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240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400" spc="15" dirty="0">
                <a:solidFill>
                  <a:srgbClr val="0070C0"/>
                </a:solidFill>
                <a:latin typeface="Arial"/>
                <a:cs typeface="Arial"/>
              </a:rPr>
              <a:t>Why </a:t>
            </a:r>
            <a:r>
              <a:rPr sz="2400" spc="10" dirty="0">
                <a:solidFill>
                  <a:srgbClr val="0070C0"/>
                </a:solidFill>
                <a:latin typeface="Arial"/>
                <a:cs typeface="Arial"/>
              </a:rPr>
              <a:t>do </a:t>
            </a:r>
            <a:r>
              <a:rPr sz="2400" spc="15" dirty="0">
                <a:solidFill>
                  <a:srgbClr val="0070C0"/>
                </a:solidFill>
                <a:latin typeface="Arial"/>
                <a:cs typeface="Arial"/>
              </a:rPr>
              <a:t>we </a:t>
            </a:r>
            <a:r>
              <a:rPr sz="2400" spc="10" dirty="0" smtClean="0">
                <a:solidFill>
                  <a:srgbClr val="0070C0"/>
                </a:solidFill>
                <a:latin typeface="Arial"/>
                <a:cs typeface="Arial"/>
              </a:rPr>
              <a:t>u</a:t>
            </a:r>
            <a:r>
              <a:rPr lang="en-US" sz="2400" spc="10" dirty="0" smtClean="0">
                <a:solidFill>
                  <a:srgbClr val="0070C0"/>
                </a:solidFill>
                <a:latin typeface="Arial"/>
                <a:cs typeface="Arial"/>
              </a:rPr>
              <a:t>tilize</a:t>
            </a:r>
            <a:r>
              <a:rPr sz="2400" spc="-2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spc="10" dirty="0">
                <a:solidFill>
                  <a:srgbClr val="0070C0"/>
                </a:solidFill>
                <a:latin typeface="Arial"/>
                <a:cs typeface="Arial"/>
              </a:rPr>
              <a:t>U</a:t>
            </a:r>
            <a:r>
              <a:rPr lang="en-US" sz="2400" spc="10" dirty="0" smtClean="0">
                <a:solidFill>
                  <a:srgbClr val="0070C0"/>
                </a:solidFill>
                <a:latin typeface="Arial"/>
                <a:cs typeface="Arial"/>
              </a:rPr>
              <a:t>se </a:t>
            </a:r>
            <a:r>
              <a:rPr lang="en-US" sz="2400" spc="10" dirty="0">
                <a:solidFill>
                  <a:srgbClr val="0070C0"/>
                </a:solidFill>
                <a:latin typeface="Arial"/>
                <a:cs typeface="Arial"/>
              </a:rPr>
              <a:t>C</a:t>
            </a:r>
            <a:r>
              <a:rPr lang="en-US" sz="2400" spc="10" dirty="0" smtClean="0">
                <a:solidFill>
                  <a:srgbClr val="0070C0"/>
                </a:solidFill>
                <a:latin typeface="Arial"/>
                <a:cs typeface="Arial"/>
              </a:rPr>
              <a:t>ases</a:t>
            </a:r>
            <a:r>
              <a:rPr sz="2400" spc="10" dirty="0" smtClean="0">
                <a:solidFill>
                  <a:srgbClr val="0070C0"/>
                </a:solidFill>
                <a:latin typeface="Arial"/>
                <a:cs typeface="Arial"/>
              </a:rPr>
              <a:t>?</a:t>
            </a:r>
            <a:endParaRPr sz="24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807085" marR="381635" lvl="1" indent="-342900">
              <a:lnSpc>
                <a:spcPct val="101400"/>
              </a:lnSpc>
              <a:spcBef>
                <a:spcPts val="85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Use 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ases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are developed with 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goal in mind, which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makes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them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valuable planning</a:t>
            </a:r>
            <a:r>
              <a:rPr sz="1950" spc="-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5" dirty="0" smtClean="0">
                <a:solidFill>
                  <a:srgbClr val="404040"/>
                </a:solidFill>
                <a:latin typeface="Arial"/>
                <a:cs typeface="Arial"/>
              </a:rPr>
              <a:t>tool</a:t>
            </a:r>
            <a:endParaRPr lang="en-US" sz="1950" spc="5" dirty="0" smtClean="0">
              <a:solidFill>
                <a:srgbClr val="404040"/>
              </a:solidFill>
              <a:latin typeface="Arial"/>
              <a:cs typeface="Arial"/>
            </a:endParaRPr>
          </a:p>
          <a:p>
            <a:pPr marL="807085" marR="381635" lvl="1" indent="-342900">
              <a:lnSpc>
                <a:spcPct val="101400"/>
              </a:lnSpc>
              <a:spcBef>
                <a:spcPts val="12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1950" spc="15" dirty="0">
                <a:solidFill>
                  <a:srgbClr val="404040"/>
                </a:solidFill>
                <a:latin typeface="Arial"/>
                <a:cs typeface="Arial"/>
              </a:rPr>
              <a:t>A U</a:t>
            </a:r>
            <a:r>
              <a:rPr lang="en-US" sz="1950" spc="15" dirty="0" smtClean="0">
                <a:solidFill>
                  <a:srgbClr val="404040"/>
                </a:solidFill>
                <a:latin typeface="Arial"/>
                <a:cs typeface="Arial"/>
              </a:rPr>
              <a:t>se 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ase 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communicates the 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functional re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quirements 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to inform the technical</a:t>
            </a:r>
            <a:r>
              <a:rPr lang="en-US" sz="1950" spc="-1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planning</a:t>
            </a:r>
            <a:endParaRPr sz="1950" dirty="0">
              <a:latin typeface="Arial"/>
              <a:cs typeface="Arial"/>
            </a:endParaRPr>
          </a:p>
          <a:p>
            <a:pPr marL="807085" marR="5080" lvl="1" indent="-342900">
              <a:lnSpc>
                <a:spcPct val="101400"/>
              </a:lnSpc>
              <a:spcBef>
                <a:spcPts val="12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Having 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U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se </a:t>
            </a:r>
            <a:r>
              <a:rPr lang="en-US" sz="1950" spc="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ases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available prior </a:t>
            </a:r>
            <a:r>
              <a:rPr sz="1950" spc="5" dirty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technical discussions helps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scope 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the technical solution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accelerates the technical evaluation 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process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1926" y="131619"/>
            <a:ext cx="5699763" cy="640508"/>
          </a:xfrm>
        </p:spPr>
        <p:txBody>
          <a:bodyPr/>
          <a:lstStyle/>
          <a:p>
            <a:r>
              <a:rPr lang="en-US" dirty="0" smtClean="0"/>
              <a:t>Use Case 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4</a:t>
            </a:fld>
            <a:endParaRPr lang="en-US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632386" y="4783546"/>
            <a:ext cx="6360160" cy="801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“Our Practice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needs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to generate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securely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send summary</a:t>
            </a:r>
            <a:r>
              <a:rPr sz="17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of</a:t>
            </a:r>
            <a:endParaRPr sz="1750">
              <a:latin typeface="Arial"/>
              <a:cs typeface="Arial"/>
            </a:endParaRPr>
          </a:p>
          <a:p>
            <a:pPr>
              <a:lnSpc>
                <a:spcPts val="2180"/>
              </a:lnSpc>
              <a:spcBef>
                <a:spcPts val="50"/>
              </a:spcBef>
            </a:pP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care records to </a:t>
            </a:r>
            <a:r>
              <a:rPr sz="1750" spc="20" dirty="0">
                <a:solidFill>
                  <a:srgbClr val="404040"/>
                </a:solidFill>
                <a:latin typeface="Arial"/>
                <a:cs typeface="Arial"/>
              </a:rPr>
              <a:t>my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patients’ specialists to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meet MU2,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Transition  of </a:t>
            </a:r>
            <a:r>
              <a:rPr sz="1750" spc="15" dirty="0">
                <a:solidFill>
                  <a:srgbClr val="404040"/>
                </a:solidFill>
                <a:latin typeface="Arial"/>
                <a:cs typeface="Arial"/>
              </a:rPr>
              <a:t>Care</a:t>
            </a:r>
            <a:r>
              <a:rPr sz="1750" spc="-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spc="10" dirty="0">
                <a:solidFill>
                  <a:srgbClr val="404040"/>
                </a:solidFill>
                <a:latin typeface="Arial"/>
                <a:cs typeface="Arial"/>
              </a:rPr>
              <a:t>criteria.”</a:t>
            </a:r>
            <a:endParaRPr sz="17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42032" y="4715255"/>
            <a:ext cx="6632575" cy="913765"/>
          </a:xfrm>
          <a:custGeom>
            <a:avLst/>
            <a:gdLst/>
            <a:ahLst/>
            <a:cxnLst/>
            <a:rect l="l" t="t" r="r" b="b"/>
            <a:pathLst>
              <a:path w="6632575" h="913764">
                <a:moveTo>
                  <a:pt x="0" y="0"/>
                </a:moveTo>
                <a:lnTo>
                  <a:pt x="6632448" y="0"/>
                </a:lnTo>
                <a:lnTo>
                  <a:pt x="6632448" y="913257"/>
                </a:lnTo>
                <a:lnTo>
                  <a:pt x="0" y="91325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8014" y="1447800"/>
            <a:ext cx="9600386" cy="5575629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lang="en-US" sz="2400" spc="10" dirty="0" smtClean="0">
                <a:solidFill>
                  <a:srgbClr val="0070C0"/>
                </a:solidFill>
                <a:latin typeface="Arial"/>
                <a:cs typeface="Arial"/>
              </a:rPr>
              <a:t>How do Use </a:t>
            </a:r>
            <a:r>
              <a:rPr lang="en-US" sz="2400" spc="10" dirty="0">
                <a:solidFill>
                  <a:srgbClr val="0070C0"/>
                </a:solidFill>
                <a:latin typeface="Arial"/>
                <a:cs typeface="Arial"/>
              </a:rPr>
              <a:t>C</a:t>
            </a:r>
            <a:r>
              <a:rPr lang="en-US" sz="2400" spc="10" dirty="0" smtClean="0">
                <a:solidFill>
                  <a:srgbClr val="0070C0"/>
                </a:solidFill>
                <a:latin typeface="Arial"/>
                <a:cs typeface="Arial"/>
              </a:rPr>
              <a:t>ases assist in implementing HIE?</a:t>
            </a:r>
            <a:endParaRPr sz="24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807085" marR="123189" lvl="1" indent="-342900">
              <a:lnSpc>
                <a:spcPct val="101400"/>
              </a:lnSpc>
              <a:spcBef>
                <a:spcPts val="1200"/>
              </a:spcBef>
              <a:buClr>
                <a:srgbClr val="F5812A"/>
              </a:buClr>
              <a:buFont typeface="Wingdings" panose="05000000000000000000" pitchFamily="2" charset="2"/>
              <a:buChar char="§"/>
              <a:tabLst>
                <a:tab pos="747395" algn="l"/>
                <a:tab pos="748030" algn="l"/>
              </a:tabLst>
            </a:pPr>
            <a:r>
              <a:rPr lang="en-US" sz="2000" spc="15" dirty="0" smtClean="0">
                <a:solidFill>
                  <a:srgbClr val="404040"/>
                </a:solidFill>
                <a:latin typeface="Arial"/>
                <a:cs typeface="Arial"/>
              </a:rPr>
              <a:t>U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nderstand </a:t>
            </a:r>
            <a:r>
              <a:rPr sz="2000" spc="1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business </a:t>
            </a:r>
            <a:r>
              <a:rPr sz="2000" spc="15" dirty="0" smtClean="0">
                <a:solidFill>
                  <a:srgbClr val="404040"/>
                </a:solidFill>
                <a:latin typeface="Arial"/>
                <a:cs typeface="Arial"/>
              </a:rPr>
              <a:t>need</a:t>
            </a:r>
            <a:r>
              <a:rPr lang="en-US" sz="2000" spc="15" dirty="0" smtClean="0">
                <a:solidFill>
                  <a:srgbClr val="404040"/>
                </a:solidFill>
                <a:latin typeface="Arial"/>
                <a:cs typeface="Arial"/>
              </a:rPr>
              <a:t> early on in the process</a:t>
            </a:r>
          </a:p>
          <a:p>
            <a:pPr marL="1146175" marR="123189" lvl="1" indent="-342900">
              <a:lnSpc>
                <a:spcPct val="101400"/>
              </a:lnSpc>
              <a:spcBef>
                <a:spcPts val="1200"/>
              </a:spcBef>
              <a:buClr>
                <a:srgbClr val="F5812A"/>
              </a:buClr>
              <a:buFont typeface="Wingdings" panose="05000000000000000000" pitchFamily="2" charset="2"/>
              <a:buChar char="Ø"/>
            </a:pPr>
            <a:r>
              <a:rPr lang="en-US" sz="1950" spc="15" dirty="0" smtClean="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ssue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you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seek </a:t>
            </a:r>
            <a:r>
              <a:rPr sz="1950" spc="5" dirty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resolve</a:t>
            </a:r>
            <a:r>
              <a:rPr lang="en-US" sz="1950" spc="10" dirty="0" smtClean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or opportunity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on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which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you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intend </a:t>
            </a:r>
            <a:r>
              <a:rPr sz="1950" spc="5" dirty="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1950" spc="-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0" dirty="0" smtClean="0">
                <a:solidFill>
                  <a:srgbClr val="404040"/>
                </a:solidFill>
                <a:latin typeface="Arial"/>
                <a:cs typeface="Arial"/>
              </a:rPr>
              <a:t>capitalize</a:t>
            </a:r>
            <a:endParaRPr sz="1950" dirty="0">
              <a:latin typeface="Arial"/>
              <a:cs typeface="Arial"/>
            </a:endParaRPr>
          </a:p>
          <a:p>
            <a:pPr marL="807085" marR="137795" lvl="1" indent="-342900">
              <a:lnSpc>
                <a:spcPct val="1014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§"/>
            </a:pP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Define specific goals and objectives</a:t>
            </a:r>
          </a:p>
          <a:p>
            <a:pPr marL="1377950" marR="137795" lvl="2">
              <a:lnSpc>
                <a:spcPct val="101400"/>
              </a:lnSpc>
              <a:spcBef>
                <a:spcPts val="1800"/>
              </a:spcBef>
              <a:buClr>
                <a:srgbClr val="F5812A"/>
              </a:buClr>
            </a:pPr>
            <a:r>
              <a:rPr lang="en-US" spc="15" dirty="0" smtClean="0">
                <a:solidFill>
                  <a:srgbClr val="404040"/>
                </a:solidFill>
                <a:latin typeface="Arial"/>
                <a:cs typeface="Arial"/>
              </a:rPr>
              <a:t>For instance:</a:t>
            </a:r>
            <a:endParaRPr lang="en-US" dirty="0">
              <a:latin typeface="Arial"/>
              <a:cs typeface="Arial"/>
            </a:endParaRPr>
          </a:p>
          <a:p>
            <a:pPr marL="1600200" lvl="3" indent="-226695">
              <a:spcBef>
                <a:spcPts val="465"/>
              </a:spcBef>
              <a:buClr>
                <a:srgbClr val="F5812A"/>
              </a:buClr>
              <a:buChar char="•"/>
              <a:tabLst>
                <a:tab pos="1143000" algn="l"/>
                <a:tab pos="1143635" algn="l"/>
              </a:tabLst>
            </a:pPr>
            <a:r>
              <a:rPr lang="en-US" spc="5" dirty="0">
                <a:solidFill>
                  <a:srgbClr val="404040"/>
                </a:solidFill>
                <a:latin typeface="Arial"/>
                <a:cs typeface="Arial"/>
              </a:rPr>
              <a:t>“</a:t>
            </a:r>
            <a:r>
              <a:rPr lang="en-US" spc="5" dirty="0">
                <a:solidFill>
                  <a:srgbClr val="C00000"/>
                </a:solidFill>
                <a:latin typeface="Arial"/>
                <a:cs typeface="Arial"/>
              </a:rPr>
              <a:t>I </a:t>
            </a:r>
            <a:r>
              <a:rPr lang="en-US" spc="15" dirty="0">
                <a:solidFill>
                  <a:srgbClr val="C00000"/>
                </a:solidFill>
                <a:latin typeface="Arial"/>
                <a:cs typeface="Arial"/>
              </a:rPr>
              <a:t>need </a:t>
            </a:r>
            <a:r>
              <a:rPr lang="en-US" spc="10" dirty="0">
                <a:solidFill>
                  <a:srgbClr val="C00000"/>
                </a:solidFill>
                <a:latin typeface="Arial"/>
                <a:cs typeface="Arial"/>
              </a:rPr>
              <a:t>to join the</a:t>
            </a:r>
            <a:r>
              <a:rPr lang="en-US" spc="-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pc="10" dirty="0" err="1">
                <a:solidFill>
                  <a:srgbClr val="C00000"/>
                </a:solidFill>
                <a:latin typeface="Arial"/>
                <a:cs typeface="Arial"/>
              </a:rPr>
              <a:t>HIway</a:t>
            </a:r>
            <a:r>
              <a:rPr lang="en-US" spc="10" dirty="0">
                <a:solidFill>
                  <a:srgbClr val="404040"/>
                </a:solidFill>
                <a:latin typeface="Arial"/>
                <a:cs typeface="Arial"/>
              </a:rPr>
              <a:t>”</a:t>
            </a:r>
            <a:endParaRPr lang="en-US" dirty="0">
              <a:latin typeface="Arial"/>
              <a:cs typeface="Arial"/>
            </a:endParaRPr>
          </a:p>
          <a:p>
            <a:pPr marL="1828800" marR="3914140">
              <a:lnSpc>
                <a:spcPct val="100000"/>
              </a:lnSpc>
              <a:spcBef>
                <a:spcPts val="600"/>
              </a:spcBef>
            </a:pPr>
            <a:r>
              <a:rPr lang="en-US" sz="1750" spc="15" dirty="0">
                <a:solidFill>
                  <a:srgbClr val="404040"/>
                </a:solidFill>
                <a:latin typeface="Arial"/>
                <a:cs typeface="Arial"/>
              </a:rPr>
              <a:t>» Lacks specificity</a:t>
            </a:r>
            <a:endParaRPr lang="en-US" sz="175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1654175" marR="5080" lvl="3" indent="-285750">
              <a:lnSpc>
                <a:spcPct val="101000"/>
              </a:lnSpc>
              <a:spcBef>
                <a:spcPts val="1200"/>
              </a:spcBef>
              <a:buClr>
                <a:srgbClr val="F5812A"/>
              </a:buClr>
              <a:buFont typeface="Arial" panose="020B0604020202020204" pitchFamily="34" charset="0"/>
              <a:buChar char="•"/>
              <a:tabLst>
                <a:tab pos="1595755" algn="l"/>
              </a:tabLst>
            </a:pPr>
            <a:r>
              <a:rPr lang="en-US" spc="10" dirty="0">
                <a:solidFill>
                  <a:srgbClr val="404040"/>
                </a:solidFill>
                <a:latin typeface="Arial"/>
                <a:cs typeface="Arial"/>
              </a:rPr>
              <a:t>“</a:t>
            </a:r>
            <a:r>
              <a:rPr lang="en-US" spc="10" dirty="0">
                <a:solidFill>
                  <a:srgbClr val="C00000"/>
                </a:solidFill>
                <a:latin typeface="Arial"/>
                <a:cs typeface="Arial"/>
              </a:rPr>
              <a:t>Our Practice </a:t>
            </a:r>
            <a:r>
              <a:rPr lang="en-US" spc="15" dirty="0">
                <a:solidFill>
                  <a:srgbClr val="404040"/>
                </a:solidFill>
                <a:latin typeface="Arial"/>
                <a:cs typeface="Arial"/>
              </a:rPr>
              <a:t>needs </a:t>
            </a:r>
            <a:r>
              <a:rPr lang="en-US" spc="10" dirty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lang="en-US" spc="10" dirty="0" smtClean="0">
                <a:solidFill>
                  <a:srgbClr val="C00000"/>
                </a:solidFill>
                <a:latin typeface="Arial"/>
                <a:cs typeface="Arial"/>
              </a:rPr>
              <a:t>securely </a:t>
            </a:r>
            <a:r>
              <a:rPr lang="en-US" spc="15" dirty="0">
                <a:solidFill>
                  <a:srgbClr val="C00000"/>
                </a:solidFill>
                <a:latin typeface="Arial"/>
                <a:cs typeface="Arial"/>
              </a:rPr>
              <a:t>send summary </a:t>
            </a:r>
            <a:r>
              <a:rPr lang="en-US" spc="10" dirty="0">
                <a:solidFill>
                  <a:srgbClr val="C00000"/>
                </a:solidFill>
                <a:latin typeface="Arial"/>
                <a:cs typeface="Arial"/>
              </a:rPr>
              <a:t>of care records</a:t>
            </a:r>
            <a:r>
              <a:rPr lang="en-US" spc="10" dirty="0">
                <a:latin typeface="Arial"/>
                <a:cs typeface="Arial"/>
              </a:rPr>
              <a:t> </a:t>
            </a:r>
            <a:r>
              <a:rPr lang="en-US" spc="10" dirty="0" smtClean="0">
                <a:latin typeface="Arial"/>
                <a:cs typeface="Arial"/>
              </a:rPr>
              <a:t>to my</a:t>
            </a:r>
            <a:r>
              <a:rPr lang="en-US" spc="10" dirty="0">
                <a:solidFill>
                  <a:srgbClr val="C00000"/>
                </a:solidFill>
                <a:latin typeface="Arial"/>
                <a:cs typeface="Arial"/>
              </a:rPr>
              <a:t/>
            </a:r>
            <a:br>
              <a:rPr lang="en-US" spc="10" dirty="0">
                <a:solidFill>
                  <a:srgbClr val="C00000"/>
                </a:solidFill>
                <a:latin typeface="Arial"/>
                <a:cs typeface="Arial"/>
              </a:rPr>
            </a:br>
            <a:r>
              <a:rPr lang="en-US" spc="1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pc="10" dirty="0" smtClean="0">
                <a:solidFill>
                  <a:srgbClr val="404040"/>
                </a:solidFill>
                <a:latin typeface="Arial"/>
                <a:cs typeface="Arial"/>
              </a:rPr>
              <a:t>patients</a:t>
            </a:r>
            <a:r>
              <a:rPr lang="en-US" spc="10" dirty="0">
                <a:solidFill>
                  <a:srgbClr val="404040"/>
                </a:solidFill>
                <a:latin typeface="Arial"/>
                <a:cs typeface="Arial"/>
              </a:rPr>
              <a:t>’ specialists to </a:t>
            </a:r>
            <a:r>
              <a:rPr lang="en-US" spc="15" dirty="0" smtClean="0">
                <a:solidFill>
                  <a:srgbClr val="C00000"/>
                </a:solidFill>
                <a:latin typeface="Arial"/>
                <a:cs typeface="Arial"/>
              </a:rPr>
              <a:t>improve care coordination and avoid delays</a:t>
            </a:r>
            <a:r>
              <a:rPr lang="en-US" spc="5" dirty="0" smtClean="0">
                <a:solidFill>
                  <a:srgbClr val="404040"/>
                </a:solidFill>
                <a:latin typeface="Arial"/>
                <a:cs typeface="Arial"/>
              </a:rPr>
              <a:t>”</a:t>
            </a:r>
            <a:endParaRPr lang="en-US" dirty="0">
              <a:latin typeface="Arial"/>
              <a:cs typeface="Arial"/>
            </a:endParaRPr>
          </a:p>
          <a:p>
            <a:pPr marL="2047239" marR="142240" indent="-226695">
              <a:lnSpc>
                <a:spcPct val="102099"/>
              </a:lnSpc>
              <a:spcBef>
                <a:spcPts val="600"/>
              </a:spcBef>
            </a:pPr>
            <a:r>
              <a:rPr lang="en-US" sz="1750" spc="15" dirty="0">
                <a:solidFill>
                  <a:srgbClr val="F5812A"/>
                </a:solidFill>
                <a:latin typeface="Arial"/>
                <a:cs typeface="Arial"/>
              </a:rPr>
              <a:t>» </a:t>
            </a:r>
            <a:r>
              <a:rPr lang="en-US" sz="1750" spc="10" dirty="0">
                <a:solidFill>
                  <a:srgbClr val="404040"/>
                </a:solidFill>
                <a:latin typeface="Arial"/>
                <a:cs typeface="Arial"/>
              </a:rPr>
              <a:t>Provides </a:t>
            </a:r>
            <a:r>
              <a:rPr lang="en-US" sz="1750" spc="5" dirty="0">
                <a:solidFill>
                  <a:srgbClr val="404040"/>
                </a:solidFill>
                <a:latin typeface="Arial"/>
                <a:cs typeface="Arial"/>
              </a:rPr>
              <a:t>initial </a:t>
            </a:r>
            <a:r>
              <a:rPr lang="en-US" sz="1750" spc="15" dirty="0">
                <a:solidFill>
                  <a:srgbClr val="404040"/>
                </a:solidFill>
                <a:latin typeface="Arial"/>
                <a:cs typeface="Arial"/>
              </a:rPr>
              <a:t>needed </a:t>
            </a:r>
            <a:r>
              <a:rPr lang="en-US" sz="1750" spc="10" dirty="0">
                <a:solidFill>
                  <a:srgbClr val="404040"/>
                </a:solidFill>
                <a:latin typeface="Arial"/>
                <a:cs typeface="Arial"/>
              </a:rPr>
              <a:t>details to guide plan development, </a:t>
            </a:r>
            <a:r>
              <a:rPr lang="en-US" sz="1750" spc="10" dirty="0" smtClean="0">
                <a:solidFill>
                  <a:srgbClr val="404040"/>
                </a:solidFill>
                <a:latin typeface="Arial"/>
                <a:cs typeface="Arial"/>
              </a:rPr>
              <a:t/>
            </a:r>
            <a:br>
              <a:rPr lang="en-US" sz="1750" spc="10" dirty="0" smtClean="0">
                <a:solidFill>
                  <a:srgbClr val="404040"/>
                </a:solidFill>
                <a:latin typeface="Arial"/>
                <a:cs typeface="Arial"/>
              </a:rPr>
            </a:br>
            <a:r>
              <a:rPr lang="en-US" sz="1750" spc="15" dirty="0" smtClean="0">
                <a:solidFill>
                  <a:srgbClr val="404040"/>
                </a:solidFill>
                <a:latin typeface="Arial"/>
                <a:cs typeface="Arial"/>
              </a:rPr>
              <a:t>scope </a:t>
            </a:r>
            <a:r>
              <a:rPr lang="en-US" sz="1750" spc="1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lang="en-US" sz="1750" spc="5" dirty="0" smtClean="0">
                <a:solidFill>
                  <a:srgbClr val="404040"/>
                </a:solidFill>
                <a:latin typeface="Arial"/>
                <a:cs typeface="Arial"/>
              </a:rPr>
              <a:t>effort, </a:t>
            </a:r>
            <a:r>
              <a:rPr lang="en-US" sz="1750" spc="1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lang="en-US" sz="1750" spc="10" dirty="0">
                <a:solidFill>
                  <a:srgbClr val="404040"/>
                </a:solidFill>
                <a:latin typeface="Arial"/>
                <a:cs typeface="Arial"/>
              </a:rPr>
              <a:t>establish</a:t>
            </a:r>
            <a:r>
              <a:rPr lang="en-US" sz="1750" spc="-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sz="1750" spc="10" dirty="0">
                <a:solidFill>
                  <a:srgbClr val="404040"/>
                </a:solidFill>
                <a:latin typeface="Arial"/>
                <a:cs typeface="Arial"/>
              </a:rPr>
              <a:t>priorities</a:t>
            </a:r>
            <a:endParaRPr lang="en-US" sz="1950" spc="10" dirty="0" smtClean="0">
              <a:solidFill>
                <a:srgbClr val="404040"/>
              </a:solidFill>
              <a:latin typeface="Arial"/>
              <a:cs typeface="Arial"/>
            </a:endParaRPr>
          </a:p>
          <a:p>
            <a:pPr marL="807085" marR="137795" lvl="1" indent="-342900">
              <a:lnSpc>
                <a:spcPct val="1014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§"/>
            </a:pPr>
            <a:r>
              <a:rPr lang="en-US" sz="2000" spc="10" dirty="0">
                <a:solidFill>
                  <a:srgbClr val="404040"/>
                </a:solidFill>
                <a:latin typeface="Arial"/>
                <a:cs typeface="Arial"/>
              </a:rPr>
              <a:t>Accelerate the </a:t>
            </a: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development and implementation</a:t>
            </a:r>
            <a:endParaRPr lang="en-US" sz="2000" spc="1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807085" marR="137795" lvl="1" indent="-342900">
              <a:lnSpc>
                <a:spcPct val="101400"/>
              </a:lnSpc>
              <a:spcBef>
                <a:spcPts val="1800"/>
              </a:spcBef>
              <a:buClr>
                <a:srgbClr val="F5812A"/>
              </a:buClr>
              <a:buFont typeface="Wingdings" panose="05000000000000000000" pitchFamily="2" charset="2"/>
              <a:buChar char="§"/>
            </a:pP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Define a basis for measuring and evaluating success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1926" y="131619"/>
            <a:ext cx="5699763" cy="640508"/>
          </a:xfrm>
        </p:spPr>
        <p:txBody>
          <a:bodyPr/>
          <a:lstStyle/>
          <a:p>
            <a:r>
              <a:rPr lang="en-US" dirty="0" smtClean="0"/>
              <a:t>Use Case 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5</a:t>
            </a:fld>
            <a:endParaRPr lang="en-US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53" y="1011149"/>
            <a:ext cx="4493501" cy="6761250"/>
          </a:xfrm>
          <a:prstGeom prst="rect">
            <a:avLst/>
          </a:prstGeom>
        </p:spPr>
      </p:pic>
      <p:sp>
        <p:nvSpPr>
          <p:cNvPr id="7" name="object 3"/>
          <p:cNvSpPr/>
          <p:nvPr/>
        </p:nvSpPr>
        <p:spPr>
          <a:xfrm>
            <a:off x="456255" y="3246120"/>
            <a:ext cx="4353560" cy="1173480"/>
          </a:xfrm>
          <a:custGeom>
            <a:avLst/>
            <a:gdLst/>
            <a:ahLst/>
            <a:cxnLst/>
            <a:rect l="l" t="t" r="r" b="b"/>
            <a:pathLst>
              <a:path w="4353560" h="1173479">
                <a:moveTo>
                  <a:pt x="0" y="586638"/>
                </a:moveTo>
                <a:lnTo>
                  <a:pt x="1163" y="567274"/>
                </a:lnTo>
                <a:lnTo>
                  <a:pt x="4629" y="548067"/>
                </a:lnTo>
                <a:lnTo>
                  <a:pt x="18327" y="510161"/>
                </a:lnTo>
                <a:lnTo>
                  <a:pt x="40805" y="472999"/>
                </a:lnTo>
                <a:lnTo>
                  <a:pt x="71779" y="436658"/>
                </a:lnTo>
                <a:lnTo>
                  <a:pt x="110959" y="401215"/>
                </a:lnTo>
                <a:lnTo>
                  <a:pt x="158061" y="366747"/>
                </a:lnTo>
                <a:lnTo>
                  <a:pt x="212796" y="333332"/>
                </a:lnTo>
                <a:lnTo>
                  <a:pt x="274879" y="301048"/>
                </a:lnTo>
                <a:lnTo>
                  <a:pt x="344022" y="269970"/>
                </a:lnTo>
                <a:lnTo>
                  <a:pt x="381152" y="254908"/>
                </a:lnTo>
                <a:lnTo>
                  <a:pt x="419939" y="240177"/>
                </a:lnTo>
                <a:lnTo>
                  <a:pt x="460348" y="225786"/>
                </a:lnTo>
                <a:lnTo>
                  <a:pt x="502343" y="211746"/>
                </a:lnTo>
                <a:lnTo>
                  <a:pt x="545887" y="198065"/>
                </a:lnTo>
                <a:lnTo>
                  <a:pt x="590946" y="184754"/>
                </a:lnTo>
                <a:lnTo>
                  <a:pt x="637483" y="171822"/>
                </a:lnTo>
                <a:lnTo>
                  <a:pt x="685463" y="159279"/>
                </a:lnTo>
                <a:lnTo>
                  <a:pt x="734849" y="147134"/>
                </a:lnTo>
                <a:lnTo>
                  <a:pt x="785606" y="135397"/>
                </a:lnTo>
                <a:lnTo>
                  <a:pt x="837698" y="124078"/>
                </a:lnTo>
                <a:lnTo>
                  <a:pt x="891089" y="113187"/>
                </a:lnTo>
                <a:lnTo>
                  <a:pt x="945744" y="102732"/>
                </a:lnTo>
                <a:lnTo>
                  <a:pt x="1001625" y="92725"/>
                </a:lnTo>
                <a:lnTo>
                  <a:pt x="1058698" y="83174"/>
                </a:lnTo>
                <a:lnTo>
                  <a:pt x="1116927" y="74088"/>
                </a:lnTo>
                <a:lnTo>
                  <a:pt x="1176276" y="65479"/>
                </a:lnTo>
                <a:lnTo>
                  <a:pt x="1236708" y="57355"/>
                </a:lnTo>
                <a:lnTo>
                  <a:pt x="1298189" y="49726"/>
                </a:lnTo>
                <a:lnTo>
                  <a:pt x="1360682" y="42602"/>
                </a:lnTo>
                <a:lnTo>
                  <a:pt x="1424151" y="35992"/>
                </a:lnTo>
                <a:lnTo>
                  <a:pt x="1488561" y="29907"/>
                </a:lnTo>
                <a:lnTo>
                  <a:pt x="1553876" y="24355"/>
                </a:lnTo>
                <a:lnTo>
                  <a:pt x="1620060" y="19346"/>
                </a:lnTo>
                <a:lnTo>
                  <a:pt x="1687076" y="14891"/>
                </a:lnTo>
                <a:lnTo>
                  <a:pt x="1754890" y="10998"/>
                </a:lnTo>
                <a:lnTo>
                  <a:pt x="1823465" y="7678"/>
                </a:lnTo>
                <a:lnTo>
                  <a:pt x="1892766" y="4939"/>
                </a:lnTo>
                <a:lnTo>
                  <a:pt x="1962756" y="2793"/>
                </a:lnTo>
                <a:lnTo>
                  <a:pt x="2033400" y="1247"/>
                </a:lnTo>
                <a:lnTo>
                  <a:pt x="2104662" y="313"/>
                </a:lnTo>
                <a:lnTo>
                  <a:pt x="2176506" y="0"/>
                </a:lnTo>
                <a:lnTo>
                  <a:pt x="2248350" y="313"/>
                </a:lnTo>
                <a:lnTo>
                  <a:pt x="2319612" y="1247"/>
                </a:lnTo>
                <a:lnTo>
                  <a:pt x="2390256" y="2793"/>
                </a:lnTo>
                <a:lnTo>
                  <a:pt x="2460246" y="4939"/>
                </a:lnTo>
                <a:lnTo>
                  <a:pt x="2529546" y="7678"/>
                </a:lnTo>
                <a:lnTo>
                  <a:pt x="2598122" y="10998"/>
                </a:lnTo>
                <a:lnTo>
                  <a:pt x="2665935" y="14891"/>
                </a:lnTo>
                <a:lnTo>
                  <a:pt x="2732952" y="19346"/>
                </a:lnTo>
                <a:lnTo>
                  <a:pt x="2799135" y="24355"/>
                </a:lnTo>
                <a:lnTo>
                  <a:pt x="2864450" y="29907"/>
                </a:lnTo>
                <a:lnTo>
                  <a:pt x="2928860" y="35992"/>
                </a:lnTo>
                <a:lnTo>
                  <a:pt x="2992330" y="42602"/>
                </a:lnTo>
                <a:lnTo>
                  <a:pt x="3054823" y="49726"/>
                </a:lnTo>
                <a:lnTo>
                  <a:pt x="3116303" y="57355"/>
                </a:lnTo>
                <a:lnTo>
                  <a:pt x="3176736" y="65479"/>
                </a:lnTo>
                <a:lnTo>
                  <a:pt x="3236084" y="74088"/>
                </a:lnTo>
                <a:lnTo>
                  <a:pt x="3294313" y="83174"/>
                </a:lnTo>
                <a:lnTo>
                  <a:pt x="3351386" y="92725"/>
                </a:lnTo>
                <a:lnTo>
                  <a:pt x="3407268" y="102732"/>
                </a:lnTo>
                <a:lnTo>
                  <a:pt x="3461922" y="113187"/>
                </a:lnTo>
                <a:lnTo>
                  <a:pt x="3515313" y="124078"/>
                </a:lnTo>
                <a:lnTo>
                  <a:pt x="3567405" y="135397"/>
                </a:lnTo>
                <a:lnTo>
                  <a:pt x="3618162" y="147134"/>
                </a:lnTo>
                <a:lnTo>
                  <a:pt x="3667549" y="159279"/>
                </a:lnTo>
                <a:lnTo>
                  <a:pt x="3715528" y="171822"/>
                </a:lnTo>
                <a:lnTo>
                  <a:pt x="3762065" y="184754"/>
                </a:lnTo>
                <a:lnTo>
                  <a:pt x="3807124" y="198065"/>
                </a:lnTo>
                <a:lnTo>
                  <a:pt x="3850669" y="211746"/>
                </a:lnTo>
                <a:lnTo>
                  <a:pt x="3892664" y="225786"/>
                </a:lnTo>
                <a:lnTo>
                  <a:pt x="3933073" y="240177"/>
                </a:lnTo>
                <a:lnTo>
                  <a:pt x="3971860" y="254908"/>
                </a:lnTo>
                <a:lnTo>
                  <a:pt x="4008989" y="269970"/>
                </a:lnTo>
                <a:lnTo>
                  <a:pt x="4044426" y="285353"/>
                </a:lnTo>
                <a:lnTo>
                  <a:pt x="4110074" y="317044"/>
                </a:lnTo>
                <a:lnTo>
                  <a:pt x="4168519" y="349904"/>
                </a:lnTo>
                <a:lnTo>
                  <a:pt x="4219474" y="383854"/>
                </a:lnTo>
                <a:lnTo>
                  <a:pt x="4262651" y="418819"/>
                </a:lnTo>
                <a:lnTo>
                  <a:pt x="4297763" y="454721"/>
                </a:lnTo>
                <a:lnTo>
                  <a:pt x="4324525" y="491482"/>
                </a:lnTo>
                <a:lnTo>
                  <a:pt x="4342649" y="529026"/>
                </a:lnTo>
                <a:lnTo>
                  <a:pt x="4351848" y="567274"/>
                </a:lnTo>
                <a:lnTo>
                  <a:pt x="4353012" y="586638"/>
                </a:lnTo>
                <a:lnTo>
                  <a:pt x="4351848" y="606002"/>
                </a:lnTo>
                <a:lnTo>
                  <a:pt x="4348382" y="625210"/>
                </a:lnTo>
                <a:lnTo>
                  <a:pt x="4334685" y="663115"/>
                </a:lnTo>
                <a:lnTo>
                  <a:pt x="4312206" y="700277"/>
                </a:lnTo>
                <a:lnTo>
                  <a:pt x="4281233" y="736618"/>
                </a:lnTo>
                <a:lnTo>
                  <a:pt x="4242052" y="772061"/>
                </a:lnTo>
                <a:lnTo>
                  <a:pt x="4194951" y="806529"/>
                </a:lnTo>
                <a:lnTo>
                  <a:pt x="4140215" y="839944"/>
                </a:lnTo>
                <a:lnTo>
                  <a:pt x="4078132" y="872229"/>
                </a:lnTo>
                <a:lnTo>
                  <a:pt x="4008989" y="903306"/>
                </a:lnTo>
                <a:lnTo>
                  <a:pt x="3971860" y="918368"/>
                </a:lnTo>
                <a:lnTo>
                  <a:pt x="3933073" y="933099"/>
                </a:lnTo>
                <a:lnTo>
                  <a:pt x="3892664" y="947490"/>
                </a:lnTo>
                <a:lnTo>
                  <a:pt x="3850669" y="961530"/>
                </a:lnTo>
                <a:lnTo>
                  <a:pt x="3807124" y="975211"/>
                </a:lnTo>
                <a:lnTo>
                  <a:pt x="3762065" y="988522"/>
                </a:lnTo>
                <a:lnTo>
                  <a:pt x="3715528" y="1001454"/>
                </a:lnTo>
                <a:lnTo>
                  <a:pt x="3667549" y="1013998"/>
                </a:lnTo>
                <a:lnTo>
                  <a:pt x="3618162" y="1026142"/>
                </a:lnTo>
                <a:lnTo>
                  <a:pt x="3567405" y="1037879"/>
                </a:lnTo>
                <a:lnTo>
                  <a:pt x="3515313" y="1049198"/>
                </a:lnTo>
                <a:lnTo>
                  <a:pt x="3461922" y="1060090"/>
                </a:lnTo>
                <a:lnTo>
                  <a:pt x="3407268" y="1070544"/>
                </a:lnTo>
                <a:lnTo>
                  <a:pt x="3351386" y="1080552"/>
                </a:lnTo>
                <a:lnTo>
                  <a:pt x="3294313" y="1090103"/>
                </a:lnTo>
                <a:lnTo>
                  <a:pt x="3236084" y="1099188"/>
                </a:lnTo>
                <a:lnTo>
                  <a:pt x="3176736" y="1107797"/>
                </a:lnTo>
                <a:lnTo>
                  <a:pt x="3116303" y="1115921"/>
                </a:lnTo>
                <a:lnTo>
                  <a:pt x="3054823" y="1123550"/>
                </a:lnTo>
                <a:lnTo>
                  <a:pt x="2992330" y="1130674"/>
                </a:lnTo>
                <a:lnTo>
                  <a:pt x="2928860" y="1137284"/>
                </a:lnTo>
                <a:lnTo>
                  <a:pt x="2864450" y="1143370"/>
                </a:lnTo>
                <a:lnTo>
                  <a:pt x="2799135" y="1148922"/>
                </a:lnTo>
                <a:lnTo>
                  <a:pt x="2732952" y="1153930"/>
                </a:lnTo>
                <a:lnTo>
                  <a:pt x="2665935" y="1158386"/>
                </a:lnTo>
                <a:lnTo>
                  <a:pt x="2598122" y="1162278"/>
                </a:lnTo>
                <a:lnTo>
                  <a:pt x="2529546" y="1165599"/>
                </a:lnTo>
                <a:lnTo>
                  <a:pt x="2460246" y="1168337"/>
                </a:lnTo>
                <a:lnTo>
                  <a:pt x="2390256" y="1170484"/>
                </a:lnTo>
                <a:lnTo>
                  <a:pt x="2319612" y="1172029"/>
                </a:lnTo>
                <a:lnTo>
                  <a:pt x="2248350" y="1172963"/>
                </a:lnTo>
                <a:lnTo>
                  <a:pt x="2176506" y="1173277"/>
                </a:lnTo>
                <a:lnTo>
                  <a:pt x="2104662" y="1172963"/>
                </a:lnTo>
                <a:lnTo>
                  <a:pt x="2033400" y="1172029"/>
                </a:lnTo>
                <a:lnTo>
                  <a:pt x="1962756" y="1170484"/>
                </a:lnTo>
                <a:lnTo>
                  <a:pt x="1892766" y="1168337"/>
                </a:lnTo>
                <a:lnTo>
                  <a:pt x="1823465" y="1165599"/>
                </a:lnTo>
                <a:lnTo>
                  <a:pt x="1754890" y="1162278"/>
                </a:lnTo>
                <a:lnTo>
                  <a:pt x="1687076" y="1158386"/>
                </a:lnTo>
                <a:lnTo>
                  <a:pt x="1620060" y="1153930"/>
                </a:lnTo>
                <a:lnTo>
                  <a:pt x="1553876" y="1148922"/>
                </a:lnTo>
                <a:lnTo>
                  <a:pt x="1488561" y="1143370"/>
                </a:lnTo>
                <a:lnTo>
                  <a:pt x="1424151" y="1137284"/>
                </a:lnTo>
                <a:lnTo>
                  <a:pt x="1360682" y="1130674"/>
                </a:lnTo>
                <a:lnTo>
                  <a:pt x="1298189" y="1123550"/>
                </a:lnTo>
                <a:lnTo>
                  <a:pt x="1236708" y="1115921"/>
                </a:lnTo>
                <a:lnTo>
                  <a:pt x="1176276" y="1107797"/>
                </a:lnTo>
                <a:lnTo>
                  <a:pt x="1116927" y="1099188"/>
                </a:lnTo>
                <a:lnTo>
                  <a:pt x="1058698" y="1090103"/>
                </a:lnTo>
                <a:lnTo>
                  <a:pt x="1001625" y="1080552"/>
                </a:lnTo>
                <a:lnTo>
                  <a:pt x="945744" y="1070544"/>
                </a:lnTo>
                <a:lnTo>
                  <a:pt x="891089" y="1060090"/>
                </a:lnTo>
                <a:lnTo>
                  <a:pt x="837698" y="1049198"/>
                </a:lnTo>
                <a:lnTo>
                  <a:pt x="785606" y="1037879"/>
                </a:lnTo>
                <a:lnTo>
                  <a:pt x="734849" y="1026142"/>
                </a:lnTo>
                <a:lnTo>
                  <a:pt x="685463" y="1013998"/>
                </a:lnTo>
                <a:lnTo>
                  <a:pt x="637483" y="1001454"/>
                </a:lnTo>
                <a:lnTo>
                  <a:pt x="590946" y="988522"/>
                </a:lnTo>
                <a:lnTo>
                  <a:pt x="545887" y="975211"/>
                </a:lnTo>
                <a:lnTo>
                  <a:pt x="502343" y="961530"/>
                </a:lnTo>
                <a:lnTo>
                  <a:pt x="460348" y="947490"/>
                </a:lnTo>
                <a:lnTo>
                  <a:pt x="419939" y="933099"/>
                </a:lnTo>
                <a:lnTo>
                  <a:pt x="381152" y="918368"/>
                </a:lnTo>
                <a:lnTo>
                  <a:pt x="344022" y="903306"/>
                </a:lnTo>
                <a:lnTo>
                  <a:pt x="308586" y="887923"/>
                </a:lnTo>
                <a:lnTo>
                  <a:pt x="242937" y="856232"/>
                </a:lnTo>
                <a:lnTo>
                  <a:pt x="184492" y="823373"/>
                </a:lnTo>
                <a:lnTo>
                  <a:pt x="133538" y="789422"/>
                </a:lnTo>
                <a:lnTo>
                  <a:pt x="90361" y="754457"/>
                </a:lnTo>
                <a:lnTo>
                  <a:pt x="55248" y="718555"/>
                </a:lnTo>
                <a:lnTo>
                  <a:pt x="28486" y="681794"/>
                </a:lnTo>
                <a:lnTo>
                  <a:pt x="10362" y="644251"/>
                </a:lnTo>
                <a:lnTo>
                  <a:pt x="1163" y="606002"/>
                </a:lnTo>
                <a:lnTo>
                  <a:pt x="0" y="586638"/>
                </a:lnTo>
                <a:close/>
              </a:path>
            </a:pathLst>
          </a:custGeom>
          <a:ln w="25122">
            <a:solidFill>
              <a:srgbClr val="00BA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4"/>
          <p:cNvSpPr txBox="1"/>
          <p:nvPr/>
        </p:nvSpPr>
        <p:spPr>
          <a:xfrm>
            <a:off x="6812915" y="4481195"/>
            <a:ext cx="2864485" cy="700405"/>
          </a:xfrm>
          <a:prstGeom prst="rect">
            <a:avLst/>
          </a:prstGeom>
          <a:solidFill>
            <a:srgbClr val="E0E0E0"/>
          </a:solidFill>
        </p:spPr>
        <p:txBody>
          <a:bodyPr vert="horz" wrap="square" lIns="0" tIns="44450" rIns="0" bIns="0" rtlCol="0">
            <a:spAutoFit/>
          </a:bodyPr>
          <a:lstStyle/>
          <a:p>
            <a:pPr marL="163195" marR="150495" indent="6985">
              <a:lnSpc>
                <a:spcPct val="101400"/>
              </a:lnSpc>
              <a:spcBef>
                <a:spcPts val="350"/>
              </a:spcBef>
            </a:pP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key milestone </a:t>
            </a:r>
            <a:r>
              <a:rPr sz="1950" spc="15" dirty="0">
                <a:solidFill>
                  <a:srgbClr val="404040"/>
                </a:solidFill>
                <a:latin typeface="Arial"/>
                <a:cs typeface="Arial"/>
              </a:rPr>
              <a:t>on</a:t>
            </a:r>
            <a:r>
              <a:rPr sz="1950" spc="-17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the  HIway connection</a:t>
            </a:r>
            <a:r>
              <a:rPr sz="1950" spc="-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404040"/>
                </a:solidFill>
                <a:latin typeface="Arial"/>
                <a:cs typeface="Arial"/>
              </a:rPr>
              <a:t>path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1926" y="131619"/>
            <a:ext cx="6629400" cy="640508"/>
          </a:xfrm>
        </p:spPr>
        <p:txBody>
          <a:bodyPr/>
          <a:lstStyle/>
          <a:p>
            <a:r>
              <a:rPr lang="en-US" dirty="0" smtClean="0"/>
              <a:t>Use Case Context for </a:t>
            </a:r>
            <a:r>
              <a:rPr lang="en-US" dirty="0" err="1" smtClean="0"/>
              <a:t>HIway</a:t>
            </a:r>
            <a:r>
              <a:rPr lang="en-US" dirty="0" smtClean="0"/>
              <a:t> Connection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8"/>
          </p:nvPr>
        </p:nvSpPr>
        <p:spPr>
          <a:xfrm>
            <a:off x="4388581" y="7446746"/>
            <a:ext cx="754380" cy="325653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6</a:t>
            </a:fld>
            <a:endParaRPr lang="en-US" spc="-5" dirty="0"/>
          </a:p>
        </p:txBody>
      </p:sp>
      <p:cxnSp>
        <p:nvCxnSpPr>
          <p:cNvPr id="18" name="Elbow Connector 17"/>
          <p:cNvCxnSpPr>
            <a:stCxn id="8" idx="1"/>
          </p:cNvCxnSpPr>
          <p:nvPr/>
        </p:nvCxnSpPr>
        <p:spPr>
          <a:xfrm rot="10800000">
            <a:off x="4839345" y="3871596"/>
            <a:ext cx="1973571" cy="9598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67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65468" y="1524000"/>
            <a:ext cx="9416732" cy="346312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1790" marR="757555" indent="-339725">
              <a:lnSpc>
                <a:spcPct val="100000"/>
              </a:lnSpc>
              <a:spcBef>
                <a:spcPts val="2400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5" dirty="0">
                <a:solidFill>
                  <a:srgbClr val="404040"/>
                </a:solidFill>
                <a:latin typeface="Arial"/>
                <a:cs typeface="Arial"/>
              </a:rPr>
              <a:t>Identifies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the </a:t>
            </a:r>
            <a:r>
              <a:rPr sz="2400" spc="5" dirty="0">
                <a:solidFill>
                  <a:srgbClr val="404040"/>
                </a:solidFill>
                <a:latin typeface="Arial"/>
                <a:cs typeface="Arial"/>
              </a:rPr>
              <a:t>clinical </a:t>
            </a:r>
            <a:r>
              <a:rPr lang="en-US" sz="2400" spc="5" dirty="0" smtClean="0">
                <a:solidFill>
                  <a:srgbClr val="404040"/>
                </a:solidFill>
                <a:latin typeface="Arial"/>
                <a:cs typeface="Arial"/>
              </a:rPr>
              <a:t>and</a:t>
            </a:r>
            <a:r>
              <a:rPr sz="2400" spc="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business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need</a:t>
            </a: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s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sz="2400" spc="10" dirty="0">
                <a:solidFill>
                  <a:srgbClr val="404040"/>
                </a:solidFill>
                <a:latin typeface="Arial"/>
                <a:cs typeface="Arial"/>
              </a:rPr>
              <a:t>b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efore </a:t>
            </a: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starting the development of the 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solution</a:t>
            </a: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, which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sz="2400" i="1" spc="10" dirty="0" smtClean="0">
                <a:solidFill>
                  <a:srgbClr val="404040"/>
                </a:solidFill>
                <a:latin typeface="Arial"/>
                <a:cs typeface="Arial"/>
              </a:rPr>
              <a:t>avoids </a:t>
            </a:r>
            <a:r>
              <a:rPr sz="2400" i="1" spc="10" dirty="0" smtClean="0">
                <a:solidFill>
                  <a:srgbClr val="404040"/>
                </a:solidFill>
                <a:latin typeface="Arial"/>
                <a:cs typeface="Arial"/>
              </a:rPr>
              <a:t>rework </a:t>
            </a:r>
            <a:r>
              <a:rPr sz="2400" i="1" spc="10" dirty="0">
                <a:solidFill>
                  <a:srgbClr val="404040"/>
                </a:solidFill>
                <a:latin typeface="Arial"/>
                <a:cs typeface="Arial"/>
              </a:rPr>
              <a:t>and</a:t>
            </a:r>
            <a:r>
              <a:rPr sz="2400" i="1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i="1" spc="10" dirty="0" smtClean="0">
                <a:solidFill>
                  <a:srgbClr val="404040"/>
                </a:solidFill>
                <a:latin typeface="Arial"/>
                <a:cs typeface="Arial"/>
              </a:rPr>
              <a:t>delays</a:t>
            </a:r>
            <a:endParaRPr lang="en-US" sz="2400" i="1" spc="10" dirty="0" smtClean="0">
              <a:solidFill>
                <a:srgbClr val="404040"/>
              </a:solidFill>
              <a:latin typeface="Arial"/>
              <a:cs typeface="Arial"/>
            </a:endParaRPr>
          </a:p>
          <a:p>
            <a:pPr marL="351790" marR="757555" indent="-339725">
              <a:lnSpc>
                <a:spcPct val="100000"/>
              </a:lnSpc>
              <a:spcBef>
                <a:spcPts val="2400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lang="en-US" sz="2400" spc="5" dirty="0">
                <a:solidFill>
                  <a:srgbClr val="404040"/>
                </a:solidFill>
                <a:latin typeface="Arial"/>
                <a:cs typeface="Arial"/>
              </a:rPr>
              <a:t>Facilitates initial </a:t>
            </a:r>
            <a:r>
              <a:rPr lang="en-US" sz="2400" spc="10" dirty="0">
                <a:solidFill>
                  <a:srgbClr val="404040"/>
                </a:solidFill>
                <a:latin typeface="Arial"/>
                <a:cs typeface="Arial"/>
              </a:rPr>
              <a:t>scoping, project </a:t>
            </a: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planning, </a:t>
            </a:r>
            <a:r>
              <a:rPr lang="en-US" sz="2400" spc="10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lang="en-US" sz="2400" spc="5" dirty="0" smtClean="0">
                <a:solidFill>
                  <a:srgbClr val="404040"/>
                </a:solidFill>
                <a:latin typeface="Arial"/>
                <a:cs typeface="Arial"/>
              </a:rPr>
              <a:t>prioritization</a:t>
            </a:r>
            <a:endParaRPr sz="2400" dirty="0">
              <a:latin typeface="Arial"/>
              <a:cs typeface="Arial"/>
            </a:endParaRPr>
          </a:p>
          <a:p>
            <a:pPr marL="351790" marR="5080" indent="-339725">
              <a:lnSpc>
                <a:spcPct val="100000"/>
              </a:lnSpc>
              <a:spcBef>
                <a:spcPts val="2400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Supports </a:t>
            </a:r>
            <a:r>
              <a:rPr lang="en-US" sz="2400" spc="5" dirty="0">
                <a:solidFill>
                  <a:srgbClr val="404040"/>
                </a:solidFill>
                <a:latin typeface="Arial"/>
                <a:cs typeface="Arial"/>
              </a:rPr>
              <a:t>"</a:t>
            </a:r>
            <a:r>
              <a:rPr sz="2400" spc="5" dirty="0" smtClean="0">
                <a:solidFill>
                  <a:srgbClr val="404040"/>
                </a:solidFill>
                <a:latin typeface="Arial"/>
                <a:cs typeface="Arial"/>
              </a:rPr>
              <a:t>selling</a:t>
            </a:r>
            <a:r>
              <a:rPr lang="en-US" sz="2400" spc="5" dirty="0">
                <a:solidFill>
                  <a:srgbClr val="404040"/>
                </a:solidFill>
                <a:latin typeface="Arial"/>
                <a:cs typeface="Arial"/>
              </a:rPr>
              <a:t>"</a:t>
            </a:r>
            <a:r>
              <a:rPr sz="2400" spc="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your request </a:t>
            </a:r>
            <a:r>
              <a:rPr sz="2400" spc="5" dirty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sz="2400" spc="15" dirty="0" smtClean="0">
                <a:solidFill>
                  <a:srgbClr val="404040"/>
                </a:solidFill>
                <a:latin typeface="Arial"/>
                <a:cs typeface="Arial"/>
              </a:rPr>
              <a:t>management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  </a:t>
            </a:r>
            <a:endParaRPr lang="en-US" sz="2400" spc="10" dirty="0" smtClean="0">
              <a:solidFill>
                <a:srgbClr val="404040"/>
              </a:solidFill>
              <a:latin typeface="Arial"/>
              <a:cs typeface="Arial"/>
            </a:endParaRPr>
          </a:p>
          <a:p>
            <a:pPr marL="965200" marR="5080" lvl="1" indent="-342900">
              <a:spcBef>
                <a:spcPts val="2400"/>
              </a:spcBef>
              <a:buClr>
                <a:srgbClr val="F5812A"/>
              </a:buClr>
              <a:buFont typeface="Wingdings" panose="05000000000000000000" pitchFamily="2" charset="2"/>
              <a:buChar char="Ø"/>
              <a:tabLst>
                <a:tab pos="351155" algn="l"/>
                <a:tab pos="351790" algn="l"/>
              </a:tabLst>
            </a:pP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Do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your 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due </a:t>
            </a:r>
            <a:r>
              <a:rPr sz="2000" spc="10" dirty="0">
                <a:solidFill>
                  <a:srgbClr val="404040"/>
                </a:solidFill>
                <a:latin typeface="Arial"/>
                <a:cs typeface="Arial"/>
              </a:rPr>
              <a:t>diligence </a:t>
            </a:r>
            <a:r>
              <a:rPr sz="2000" spc="5" dirty="0">
                <a:solidFill>
                  <a:srgbClr val="404040"/>
                </a:solidFill>
                <a:latin typeface="Arial"/>
                <a:cs typeface="Arial"/>
              </a:rPr>
              <a:t>to articulate 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value</a:t>
            </a:r>
            <a:r>
              <a:rPr lang="en-US" sz="2000" spc="10" dirty="0" smtClean="0">
                <a:solidFill>
                  <a:srgbClr val="404040"/>
                </a:solidFill>
                <a:latin typeface="Arial"/>
                <a:cs typeface="Arial"/>
              </a:rPr>
              <a:t> and the right</a:t>
            </a:r>
            <a:r>
              <a:rPr sz="2000" spc="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5" dirty="0" smtClean="0">
                <a:solidFill>
                  <a:srgbClr val="404040"/>
                </a:solidFill>
                <a:latin typeface="Arial"/>
                <a:cs typeface="Arial"/>
              </a:rPr>
              <a:t>functionality</a:t>
            </a:r>
            <a:endParaRPr sz="2000" dirty="0"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2400"/>
              </a:spcBef>
              <a:buClr>
                <a:srgbClr val="F5812A"/>
              </a:buClr>
              <a:buFont typeface="Wingdings"/>
              <a:buChar char=""/>
            </a:pP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Supports </a:t>
            </a:r>
            <a:r>
              <a:rPr sz="2400" spc="5" dirty="0">
                <a:solidFill>
                  <a:srgbClr val="404040"/>
                </a:solidFill>
                <a:latin typeface="Arial"/>
                <a:cs typeface="Arial"/>
              </a:rPr>
              <a:t>identifying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the project team </a:t>
            </a:r>
            <a:r>
              <a:rPr lang="en-US" sz="2400" spc="5" dirty="0" smtClean="0">
                <a:solidFill>
                  <a:srgbClr val="404040"/>
                </a:solidFill>
                <a:latin typeface="Arial"/>
                <a:cs typeface="Arial"/>
              </a:rPr>
              <a:t>and</a:t>
            </a:r>
            <a:r>
              <a:rPr sz="2400" spc="-1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stakeholders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1926" y="131619"/>
            <a:ext cx="5699763" cy="640508"/>
          </a:xfrm>
        </p:spPr>
        <p:txBody>
          <a:bodyPr/>
          <a:lstStyle/>
          <a:p>
            <a:r>
              <a:rPr lang="en-US" dirty="0" smtClean="0"/>
              <a:t>Use Case Benefits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7</a:t>
            </a:fld>
            <a:endParaRPr lang="en-US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" y="1248561"/>
            <a:ext cx="10058400" cy="4243469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065" algn="ctr">
              <a:lnSpc>
                <a:spcPct val="200000"/>
              </a:lnSpc>
              <a:spcBef>
                <a:spcPts val="147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 Case</a:t>
            </a:r>
            <a:r>
              <a:rPr sz="2000" b="1" spc="-45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Introduction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800" b="1" spc="10" dirty="0">
                <a:solidFill>
                  <a:srgbClr val="002060"/>
                </a:solidFill>
                <a:cs typeface="Arial"/>
              </a:rPr>
              <a:t>Elements of a </a:t>
            </a:r>
            <a:r>
              <a:rPr sz="2800" b="1" spc="15" dirty="0">
                <a:solidFill>
                  <a:srgbClr val="002060"/>
                </a:solidFill>
                <a:cs typeface="Arial"/>
              </a:rPr>
              <a:t>Use</a:t>
            </a:r>
            <a:r>
              <a:rPr sz="2800" b="1" spc="-80" dirty="0">
                <a:solidFill>
                  <a:srgbClr val="002060"/>
                </a:solidFill>
                <a:cs typeface="Arial"/>
              </a:rPr>
              <a:t> </a:t>
            </a:r>
            <a:r>
              <a:rPr sz="2800" b="1" spc="15" dirty="0">
                <a:solidFill>
                  <a:srgbClr val="002060"/>
                </a:solidFill>
                <a:cs typeface="Arial"/>
              </a:rPr>
              <a:t>Case</a:t>
            </a:r>
            <a:endParaRPr sz="2800" b="1" dirty="0">
              <a:solidFill>
                <a:srgbClr val="002060"/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4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Development</a:t>
            </a:r>
            <a:r>
              <a:rPr sz="2000" b="1" spc="-10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Guidance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80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5" dirty="0">
                <a:solidFill>
                  <a:schemeClr val="bg1">
                    <a:lumMod val="75000"/>
                  </a:schemeClr>
                </a:solidFill>
                <a:cs typeface="Arial"/>
              </a:rPr>
              <a:t>Use Case</a:t>
            </a:r>
            <a:r>
              <a:rPr sz="2000" b="1" spc="-25" dirty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>
                <a:solidFill>
                  <a:schemeClr val="bg1">
                    <a:lumMod val="75000"/>
                  </a:schemeClr>
                </a:solidFill>
                <a:cs typeface="Arial"/>
              </a:rPr>
              <a:t>Examples</a:t>
            </a:r>
            <a:endParaRPr sz="2000" b="1" dirty="0">
              <a:solidFill>
                <a:schemeClr val="bg1">
                  <a:lumMod val="75000"/>
                </a:schemeClr>
              </a:solidFill>
              <a:cs typeface="Arial"/>
            </a:endParaRPr>
          </a:p>
          <a:p>
            <a:pPr marL="12065" algn="ctr">
              <a:lnSpc>
                <a:spcPct val="200000"/>
              </a:lnSpc>
              <a:spcBef>
                <a:spcPts val="1375"/>
              </a:spcBef>
              <a:buClr>
                <a:srgbClr val="F5812A"/>
              </a:buClr>
              <a:tabLst>
                <a:tab pos="351155" algn="l"/>
                <a:tab pos="351790" algn="l"/>
              </a:tabLst>
            </a:pPr>
            <a:r>
              <a:rPr sz="2000" b="1" spc="10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Key</a:t>
            </a:r>
            <a:r>
              <a:rPr sz="2000" b="1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 </a:t>
            </a:r>
            <a:r>
              <a:rPr sz="2000" b="1" spc="10" dirty="0" smtClean="0">
                <a:solidFill>
                  <a:schemeClr val="bg1">
                    <a:lumMod val="75000"/>
                  </a:schemeClr>
                </a:solidFill>
                <a:cs typeface="Arial"/>
              </a:rPr>
              <a:t>Takeaways</a:t>
            </a:r>
            <a:endParaRPr sz="2000" b="1" dirty="0" smtClean="0">
              <a:solidFill>
                <a:schemeClr val="bg1">
                  <a:lumMod val="75000"/>
                </a:schemeClr>
              </a:solidFill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1926" y="131619"/>
            <a:ext cx="5699763" cy="640508"/>
          </a:xfrm>
        </p:spPr>
        <p:txBody>
          <a:bodyPr/>
          <a:lstStyle/>
          <a:p>
            <a:r>
              <a:rPr lang="en-US" dirty="0" smtClean="0"/>
              <a:t>Next Topic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pc="-5" smtClean="0"/>
              <a:t>8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292739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64626" y="2366214"/>
            <a:ext cx="2869174" cy="341183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1155" indent="-339090">
              <a:lnSpc>
                <a:spcPct val="100000"/>
              </a:lnSpc>
              <a:spcBef>
                <a:spcPts val="125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15" dirty="0">
                <a:solidFill>
                  <a:srgbClr val="404040"/>
                </a:solidFill>
                <a:latin typeface="Arial"/>
                <a:cs typeface="Arial"/>
              </a:rPr>
              <a:t>Use </a:t>
            </a:r>
            <a:r>
              <a:rPr lang="en-US" sz="2400" spc="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2400" spc="10" dirty="0" smtClean="0">
                <a:solidFill>
                  <a:srgbClr val="404040"/>
                </a:solidFill>
                <a:latin typeface="Arial"/>
                <a:cs typeface="Arial"/>
              </a:rPr>
              <a:t>ase</a:t>
            </a:r>
            <a:r>
              <a:rPr sz="2400" spc="-3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5" dirty="0">
                <a:solidFill>
                  <a:srgbClr val="404040"/>
                </a:solidFill>
                <a:latin typeface="Arial"/>
                <a:cs typeface="Arial"/>
              </a:rPr>
              <a:t>name</a:t>
            </a:r>
            <a:endParaRPr sz="2400" dirty="0"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1770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Goal</a:t>
            </a:r>
            <a:endParaRPr sz="2400" dirty="0"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1870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Story</a:t>
            </a:r>
            <a:endParaRPr sz="2400" dirty="0"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1775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Trading Partners</a:t>
            </a:r>
          </a:p>
          <a:p>
            <a:pPr marL="351155" indent="-339090">
              <a:lnSpc>
                <a:spcPct val="100000"/>
              </a:lnSpc>
              <a:spcBef>
                <a:spcPts val="1775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lang="en-US" sz="2400" spc="10" dirty="0" smtClean="0">
                <a:solidFill>
                  <a:srgbClr val="404040"/>
                </a:solidFill>
                <a:latin typeface="Arial"/>
                <a:cs typeface="Arial"/>
              </a:rPr>
              <a:t>Systems</a:t>
            </a:r>
            <a:endParaRPr sz="2400" dirty="0"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1870"/>
              </a:spcBef>
              <a:buClr>
                <a:srgbClr val="F5812A"/>
              </a:buClr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Data </a:t>
            </a:r>
            <a:r>
              <a:rPr sz="2400" spc="5" dirty="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2400" spc="-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exchange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53868" y="2461675"/>
            <a:ext cx="377190" cy="1424526"/>
          </a:xfrm>
          <a:custGeom>
            <a:avLst/>
            <a:gdLst/>
            <a:ahLst/>
            <a:cxnLst/>
            <a:rect l="l" t="t" r="r" b="b"/>
            <a:pathLst>
              <a:path w="377189" h="1356995">
                <a:moveTo>
                  <a:pt x="0" y="0"/>
                </a:moveTo>
                <a:lnTo>
                  <a:pt x="73342" y="2467"/>
                </a:lnTo>
                <a:lnTo>
                  <a:pt x="133234" y="9197"/>
                </a:lnTo>
                <a:lnTo>
                  <a:pt x="173614" y="19179"/>
                </a:lnTo>
                <a:lnTo>
                  <a:pt x="188421" y="31402"/>
                </a:lnTo>
                <a:lnTo>
                  <a:pt x="188421" y="646915"/>
                </a:lnTo>
                <a:lnTo>
                  <a:pt x="203228" y="659139"/>
                </a:lnTo>
                <a:lnTo>
                  <a:pt x="243609" y="669121"/>
                </a:lnTo>
                <a:lnTo>
                  <a:pt x="303501" y="675850"/>
                </a:lnTo>
                <a:lnTo>
                  <a:pt x="376843" y="678318"/>
                </a:lnTo>
                <a:lnTo>
                  <a:pt x="303501" y="680786"/>
                </a:lnTo>
                <a:lnTo>
                  <a:pt x="243609" y="687515"/>
                </a:lnTo>
                <a:lnTo>
                  <a:pt x="203228" y="697497"/>
                </a:lnTo>
                <a:lnTo>
                  <a:pt x="188421" y="709721"/>
                </a:lnTo>
                <a:lnTo>
                  <a:pt x="188421" y="1325234"/>
                </a:lnTo>
                <a:lnTo>
                  <a:pt x="173614" y="1337457"/>
                </a:lnTo>
                <a:lnTo>
                  <a:pt x="133234" y="1347439"/>
                </a:lnTo>
                <a:lnTo>
                  <a:pt x="73342" y="1354169"/>
                </a:lnTo>
                <a:lnTo>
                  <a:pt x="0" y="1356636"/>
                </a:lnTo>
              </a:path>
            </a:pathLst>
          </a:custGeom>
          <a:ln w="25122">
            <a:solidFill>
              <a:srgbClr val="FA9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53868" y="3962400"/>
            <a:ext cx="377190" cy="1828800"/>
          </a:xfrm>
          <a:custGeom>
            <a:avLst/>
            <a:gdLst/>
            <a:ahLst/>
            <a:cxnLst/>
            <a:rect l="l" t="t" r="r" b="b"/>
            <a:pathLst>
              <a:path w="377189" h="1130935">
                <a:moveTo>
                  <a:pt x="0" y="0"/>
                </a:moveTo>
                <a:lnTo>
                  <a:pt x="73342" y="2467"/>
                </a:lnTo>
                <a:lnTo>
                  <a:pt x="133234" y="9197"/>
                </a:lnTo>
                <a:lnTo>
                  <a:pt x="173614" y="19179"/>
                </a:lnTo>
                <a:lnTo>
                  <a:pt x="188421" y="31402"/>
                </a:lnTo>
                <a:lnTo>
                  <a:pt x="188421" y="533862"/>
                </a:lnTo>
                <a:lnTo>
                  <a:pt x="203228" y="546085"/>
                </a:lnTo>
                <a:lnTo>
                  <a:pt x="243609" y="556067"/>
                </a:lnTo>
                <a:lnTo>
                  <a:pt x="303501" y="562797"/>
                </a:lnTo>
                <a:lnTo>
                  <a:pt x="376843" y="565265"/>
                </a:lnTo>
                <a:lnTo>
                  <a:pt x="303501" y="567733"/>
                </a:lnTo>
                <a:lnTo>
                  <a:pt x="243609" y="574462"/>
                </a:lnTo>
                <a:lnTo>
                  <a:pt x="203228" y="584444"/>
                </a:lnTo>
                <a:lnTo>
                  <a:pt x="188421" y="596668"/>
                </a:lnTo>
                <a:lnTo>
                  <a:pt x="188421" y="1099128"/>
                </a:lnTo>
                <a:lnTo>
                  <a:pt x="173614" y="1111351"/>
                </a:lnTo>
                <a:lnTo>
                  <a:pt x="133234" y="1121332"/>
                </a:lnTo>
                <a:lnTo>
                  <a:pt x="73342" y="1128062"/>
                </a:lnTo>
                <a:lnTo>
                  <a:pt x="0" y="1130530"/>
                </a:lnTo>
              </a:path>
            </a:pathLst>
          </a:custGeom>
          <a:ln w="25122">
            <a:solidFill>
              <a:srgbClr val="4A6F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09930" y="3002875"/>
            <a:ext cx="4190289" cy="3853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2400" spc="15" dirty="0" smtClean="0">
                <a:solidFill>
                  <a:srgbClr val="494A4D"/>
                </a:solidFill>
                <a:latin typeface="Arial"/>
                <a:cs typeface="Arial"/>
              </a:rPr>
              <a:t>Summary overview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09930" y="4648200"/>
            <a:ext cx="2153894" cy="3853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00" spc="10" dirty="0">
                <a:solidFill>
                  <a:srgbClr val="494A4D"/>
                </a:solidFill>
                <a:latin typeface="Arial"/>
                <a:cs typeface="Arial"/>
              </a:rPr>
              <a:t>Important</a:t>
            </a:r>
            <a:r>
              <a:rPr sz="2400" spc="-60" dirty="0">
                <a:solidFill>
                  <a:srgbClr val="494A4D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494A4D"/>
                </a:solidFill>
                <a:latin typeface="Arial"/>
                <a:cs typeface="Arial"/>
              </a:rPr>
              <a:t>detail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238084" y="152400"/>
            <a:ext cx="5699763" cy="640508"/>
          </a:xfrm>
        </p:spPr>
        <p:txBody>
          <a:bodyPr/>
          <a:lstStyle/>
          <a:p>
            <a:r>
              <a:rPr lang="en-US" sz="3080" dirty="0" smtClean="0">
                <a:latin typeface="+mn-lt"/>
              </a:rPr>
              <a:t>Use Case Elements</a:t>
            </a:r>
            <a:endParaRPr lang="en-US" sz="3080" dirty="0">
              <a:latin typeface="+mn-l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7"/>
          </p:nvPr>
        </p:nvSpPr>
        <p:spPr>
          <a:xfrm>
            <a:off x="4390947" y="7451732"/>
            <a:ext cx="754380" cy="325653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z="1320" spc="-5" smtClean="0">
                <a:latin typeface="+mn-lt"/>
              </a:rPr>
              <a:t>9</a:t>
            </a:fld>
            <a:endParaRPr lang="en-US" sz="1320" spc="-5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s HIway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s HIway theme" id="{93D825EF-5B82-4E96-8846-CC4219971698}" vid="{E07FAA8E-2FEB-47DB-A235-42AC9ACB371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Mass HIway theme</Template>
  <TotalTime>409</TotalTime>
  <Words>1598</Words>
  <Application>Microsoft Office PowerPoint</Application>
  <PresentationFormat>Custom</PresentationFormat>
  <Paragraphs>324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Lucida Sans</vt:lpstr>
      <vt:lpstr>Times New Roman</vt:lpstr>
      <vt:lpstr>Wingdings</vt:lpstr>
      <vt:lpstr>Mass HIway theme</vt:lpstr>
      <vt:lpstr>HIE Use Case Development Principles  September 2020</vt:lpstr>
      <vt:lpstr>Learning Objectives</vt:lpstr>
      <vt:lpstr>Topics</vt:lpstr>
      <vt:lpstr>Use Case Introduction</vt:lpstr>
      <vt:lpstr>Use Case Introduction</vt:lpstr>
      <vt:lpstr>Use Case Context for HIway Connection</vt:lpstr>
      <vt:lpstr>Use Case Benefits</vt:lpstr>
      <vt:lpstr>Next Topic</vt:lpstr>
      <vt:lpstr>Use Case Elements</vt:lpstr>
      <vt:lpstr>Use Case Elements (Summary overview)</vt:lpstr>
      <vt:lpstr>PowerPoint Presentation</vt:lpstr>
      <vt:lpstr>PowerPoint Presentation</vt:lpstr>
      <vt:lpstr>PowerPoint Presentation</vt:lpstr>
      <vt:lpstr>Example Data Sets</vt:lpstr>
      <vt:lpstr>Next Topic</vt:lpstr>
      <vt:lpstr>Use Case Guidance</vt:lpstr>
      <vt:lpstr>Next Topic</vt:lpstr>
      <vt:lpstr>List of Use Case Scenarios</vt:lpstr>
      <vt:lpstr>Scenario 1.1 – Referral</vt:lpstr>
      <vt:lpstr>Scenario 2.1 – Hospital Referral</vt:lpstr>
      <vt:lpstr>Scenario 3.1 – ED Notification</vt:lpstr>
      <vt:lpstr>Scenario 3.2/3.3 – Discharge Summary</vt:lpstr>
      <vt:lpstr>Scenario 4.1/4.2 – Referral</vt:lpstr>
      <vt:lpstr>Public Health Use Cases</vt:lpstr>
      <vt:lpstr>Next Topic</vt:lpstr>
      <vt:lpstr>Key Takeaways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HIway Use Case Workshop</dc:title>
  <dc:creator>Rachel Bittman</dc:creator>
  <cp:lastModifiedBy>Rik Kerstens</cp:lastModifiedBy>
  <cp:revision>51</cp:revision>
  <dcterms:created xsi:type="dcterms:W3CDTF">2020-08-07T15:17:47Z</dcterms:created>
  <dcterms:modified xsi:type="dcterms:W3CDTF">2020-09-10T13:59:00Z</dcterms:modified>
</cp:coreProperties>
</file>