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381000" y="1663503"/>
            <a:ext cx="8382000" cy="3929262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3" name="Picture 52" descr="use-case-arrows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67" y="2396525"/>
            <a:ext cx="4608576" cy="2432304"/>
          </a:xfrm>
          <a:prstGeom prst="rect">
            <a:avLst/>
          </a:prstGeom>
        </p:spPr>
      </p:pic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>
                <a:solidFill>
                  <a:srgbClr val="012653"/>
                </a:solidFill>
              </a:rPr>
              <a:t>Reduce the number of patients who utilize high cost post-acute services (Skilled Nursing Facility), improve </a:t>
            </a:r>
            <a:r>
              <a:rPr lang="en-US" sz="1200" dirty="0" smtClean="0">
                <a:solidFill>
                  <a:srgbClr val="012653"/>
                </a:solidFill>
              </a:rPr>
              <a:t>care coordination</a:t>
            </a:r>
            <a:r>
              <a:rPr lang="en-US" sz="1200" dirty="0">
                <a:solidFill>
                  <a:srgbClr val="012653"/>
                </a:solidFill>
              </a:rPr>
              <a:t>, </a:t>
            </a:r>
            <a:r>
              <a:rPr lang="en-US" sz="1200" dirty="0" smtClean="0">
                <a:solidFill>
                  <a:srgbClr val="012653"/>
                </a:solidFill>
              </a:rPr>
              <a:t>reduce </a:t>
            </a:r>
            <a:r>
              <a:rPr lang="en-US" sz="1200" dirty="0">
                <a:solidFill>
                  <a:srgbClr val="012653"/>
                </a:solidFill>
              </a:rPr>
              <a:t>hospital readmissions </a:t>
            </a:r>
            <a:r>
              <a:rPr lang="en-US" sz="1200" dirty="0" smtClean="0">
                <a:solidFill>
                  <a:srgbClr val="012653"/>
                </a:solidFill>
              </a:rPr>
              <a:t>and reduce </a:t>
            </a:r>
            <a:r>
              <a:rPr lang="en-US" sz="1200" dirty="0">
                <a:solidFill>
                  <a:srgbClr val="012653"/>
                </a:solidFill>
              </a:rPr>
              <a:t>healthcare costs, and support the Meaningful Use HIE </a:t>
            </a:r>
            <a:r>
              <a:rPr lang="en-US" sz="1200" dirty="0" smtClean="0">
                <a:solidFill>
                  <a:srgbClr val="012653"/>
                </a:solidFill>
              </a:rPr>
              <a:t>objective</a:t>
            </a:r>
            <a:r>
              <a:rPr lang="en-US" sz="1200" dirty="0">
                <a:solidFill>
                  <a:srgbClr val="012653"/>
                </a:solidFill>
              </a:rPr>
              <a:t>.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 dirty="0" smtClean="0">
                <a:solidFill>
                  <a:srgbClr val="F37E2D"/>
                </a:solidFill>
              </a:rPr>
              <a:t>GOAL</a:t>
            </a:r>
            <a:endParaRPr lang="en-US" sz="1300" dirty="0">
              <a:solidFill>
                <a:srgbClr val="F37E2D"/>
              </a:solidFill>
            </a:endParaRPr>
          </a:p>
        </p:txBody>
      </p:sp>
      <p:sp>
        <p:nvSpPr>
          <p:cNvPr id="30" name="Folded Corner 29"/>
          <p:cNvSpPr/>
          <p:nvPr/>
        </p:nvSpPr>
        <p:spPr>
          <a:xfrm>
            <a:off x="2599075" y="2282190"/>
            <a:ext cx="677720" cy="73469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Patient Record- TIF </a:t>
            </a: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File</a:t>
            </a:r>
            <a:endParaRPr lang="en-US" sz="1000" b="1" dirty="0" smtClean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28" name="Folded Corner 27"/>
          <p:cNvSpPr/>
          <p:nvPr/>
        </p:nvSpPr>
        <p:spPr>
          <a:xfrm>
            <a:off x="5862862" y="2292563"/>
            <a:ext cx="677720" cy="73469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Hospital Discharge Summary</a:t>
            </a: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(CCD</a:t>
            </a: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)</a:t>
            </a:r>
            <a:endParaRPr lang="en-US" sz="10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7" name="Folded Corner 26"/>
          <p:cNvSpPr/>
          <p:nvPr/>
        </p:nvSpPr>
        <p:spPr>
          <a:xfrm>
            <a:off x="3588708" y="4226777"/>
            <a:ext cx="1849067" cy="429878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Text Patient </a:t>
            </a:r>
            <a:r>
              <a:rPr lang="en-US" sz="1000" b="1" dirty="0">
                <a:solidFill>
                  <a:srgbClr val="012653"/>
                </a:solidFill>
                <a:cs typeface="Arial"/>
              </a:rPr>
              <a:t>Record- TIF File</a:t>
            </a: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(Excel to Home Care</a:t>
            </a: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)</a:t>
            </a:r>
            <a:endParaRPr lang="en-US" sz="10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31" name="Oval 25"/>
          <p:cNvSpPr>
            <a:spLocks noChangeArrowheads="1"/>
          </p:cNvSpPr>
          <p:nvPr/>
        </p:nvSpPr>
        <p:spPr bwMode="auto">
          <a:xfrm>
            <a:off x="941832" y="3056042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66801" y="4459519"/>
            <a:ext cx="1836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EXCEL ORTHOPEDICS</a:t>
            </a:r>
            <a:b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</a:br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SPECIALTY PROVIDER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37" name="Oval 21"/>
          <p:cNvSpPr>
            <a:spLocks noChangeArrowheads="1"/>
          </p:cNvSpPr>
          <p:nvPr/>
        </p:nvSpPr>
        <p:spPr bwMode="auto">
          <a:xfrm>
            <a:off x="6085842" y="3056042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435090" y="4411276"/>
            <a:ext cx="14398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WINCHESTER</a:t>
            </a:r>
            <a:b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</a:br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HOME CARE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3514005" y="1962045"/>
            <a:ext cx="2133600" cy="21304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874458" y="3343525"/>
            <a:ext cx="1406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WINCHESTER</a:t>
            </a:r>
            <a:br>
              <a:rPr lang="en-US" sz="1100" b="1" dirty="0" smtClean="0">
                <a:solidFill>
                  <a:srgbClr val="012653"/>
                </a:solidFill>
                <a:cs typeface="Arial"/>
              </a:rPr>
            </a:b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HOSPITAL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64" name="TextBox 6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NOTIFICATION OF PLANNED SURGERY FROM ORTHOPEDIC PRACTICE</a:t>
            </a:r>
            <a:endParaRPr lang="en-US" b="1" dirty="0">
              <a:solidFill>
                <a:srgbClr val="F37E2D"/>
              </a:solidFill>
            </a:endParaRPr>
          </a:p>
          <a:p>
            <a:pPr algn="ctr"/>
            <a:r>
              <a:rPr lang="en-US" b="1" dirty="0" smtClean="0">
                <a:solidFill>
                  <a:srgbClr val="F37E2D"/>
                </a:solidFill>
              </a:rPr>
              <a:t>TO HOME CARE, PATIENT EDUCATION, AND PRE-ADMISSION TESTING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5" name="Folded Corner 24"/>
          <p:cNvSpPr/>
          <p:nvPr/>
        </p:nvSpPr>
        <p:spPr>
          <a:xfrm>
            <a:off x="3592518" y="4836377"/>
            <a:ext cx="1849067" cy="429878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Discharge </a:t>
            </a:r>
            <a:r>
              <a:rPr lang="en-US" sz="1000" b="1" dirty="0">
                <a:solidFill>
                  <a:srgbClr val="012653"/>
                </a:solidFill>
                <a:cs typeface="Arial"/>
              </a:rPr>
              <a:t>Summary (CCD)</a:t>
            </a: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(Home Care to Excel)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943" y="3377815"/>
            <a:ext cx="918315" cy="106263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099" y="2450483"/>
            <a:ext cx="857476" cy="8528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782" y="3579030"/>
            <a:ext cx="875978" cy="770669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 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682489" y="1742440"/>
            <a:ext cx="4069081" cy="4759196"/>
            <a:chOff x="5334000" y="1856740"/>
            <a:chExt cx="3192780" cy="4759196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230120"/>
              <a:ext cx="3176905" cy="4385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900" dirty="0"/>
                <a:t>The specialist at Excel Orthopedics identifies the need for a patient to </a:t>
              </a:r>
              <a:r>
                <a:rPr lang="en-US" sz="900" dirty="0" smtClean="0"/>
                <a:t>have surgery</a:t>
              </a:r>
              <a:r>
                <a:rPr lang="en-US" sz="900" dirty="0"/>
                <a:t>, schedules the surgery with Winchester hospital and sends </a:t>
              </a:r>
              <a:r>
                <a:rPr lang="en-US" sz="900" dirty="0" smtClean="0"/>
                <a:t>information via </a:t>
              </a:r>
              <a:r>
                <a:rPr lang="en-US" sz="900" dirty="0"/>
                <a:t>Mass </a:t>
              </a:r>
              <a:r>
                <a:rPr lang="en-US" sz="900" dirty="0" err="1"/>
                <a:t>HIway</a:t>
              </a:r>
              <a:r>
                <a:rPr lang="en-US" sz="900" dirty="0"/>
                <a:t> to Winchester Home Care for the purpose of enrolling </a:t>
              </a:r>
              <a:r>
                <a:rPr lang="en-US" sz="900" dirty="0" smtClean="0"/>
                <a:t>the patient </a:t>
              </a:r>
              <a:r>
                <a:rPr lang="en-US" sz="900" dirty="0"/>
                <a:t>in a Joint Class, which provides education about post-surgery </a:t>
              </a:r>
              <a:r>
                <a:rPr lang="en-US" sz="900" dirty="0" smtClean="0"/>
                <a:t>care. Patient </a:t>
              </a:r>
              <a:r>
                <a:rPr lang="en-US" sz="900" dirty="0"/>
                <a:t>choice may be obtained at the surgeon’s office for post-acute </a:t>
              </a:r>
              <a:r>
                <a:rPr lang="en-US" sz="900" dirty="0" smtClean="0"/>
                <a:t>home health </a:t>
              </a:r>
              <a:r>
                <a:rPr lang="en-US" sz="900" dirty="0"/>
                <a:t>services. The specialist (or designee) sends the patient </a:t>
              </a:r>
              <a:r>
                <a:rPr lang="en-US" sz="900" dirty="0" smtClean="0"/>
                <a:t>demographic information </a:t>
              </a:r>
              <a:r>
                <a:rPr lang="en-US" sz="900" dirty="0"/>
                <a:t>to Winchester Hospital Home Care by logging into the </a:t>
              </a:r>
              <a:r>
                <a:rPr lang="en-US" sz="900" dirty="0" err="1"/>
                <a:t>eLINC</a:t>
              </a:r>
              <a:r>
                <a:rPr lang="en-US" sz="900" dirty="0"/>
                <a:t> </a:t>
              </a:r>
              <a:r>
                <a:rPr lang="en-US" sz="900" dirty="0" smtClean="0"/>
                <a:t>secure messaging </a:t>
              </a:r>
              <a:r>
                <a:rPr lang="en-US" sz="900" dirty="0"/>
                <a:t>solution and accessing the Mass </a:t>
              </a:r>
              <a:r>
                <a:rPr lang="en-US" sz="900" dirty="0" err="1"/>
                <a:t>HIway</a:t>
              </a:r>
              <a:r>
                <a:rPr lang="en-US" sz="900" dirty="0"/>
                <a:t> Provider Directory to </a:t>
              </a:r>
              <a:r>
                <a:rPr lang="en-US" sz="900" dirty="0" smtClean="0"/>
                <a:t>send the </a:t>
              </a:r>
              <a:r>
                <a:rPr lang="en-US" sz="900" dirty="0"/>
                <a:t>Direct message to Winchester Hospital Home Care. Home Care will </a:t>
              </a:r>
              <a:r>
                <a:rPr lang="en-US" sz="900" dirty="0" smtClean="0"/>
                <a:t>contact the </a:t>
              </a:r>
              <a:r>
                <a:rPr lang="en-US" sz="900" dirty="0"/>
                <a:t>patient to remind them of the next scheduled class in an effort to </a:t>
              </a:r>
              <a:r>
                <a:rPr lang="en-US" sz="900" dirty="0" smtClean="0"/>
                <a:t>increase patient </a:t>
              </a:r>
              <a:r>
                <a:rPr lang="en-US" sz="900" dirty="0"/>
                <a:t>participation on this class, which includes educating patients on </a:t>
              </a:r>
              <a:r>
                <a:rPr lang="en-US" sz="900" dirty="0" smtClean="0"/>
                <a:t>options for </a:t>
              </a:r>
              <a:r>
                <a:rPr lang="en-US" sz="900" dirty="0"/>
                <a:t>home care directly from their inpatient stay, and thus will contribute to </a:t>
              </a:r>
              <a:r>
                <a:rPr lang="en-US" sz="900" dirty="0" smtClean="0"/>
                <a:t>our efforts </a:t>
              </a:r>
              <a:r>
                <a:rPr lang="en-US" sz="900" dirty="0"/>
                <a:t>around decreasing SNF/rehab post inpatient stay.</a:t>
              </a:r>
            </a:p>
            <a:p>
              <a:endParaRPr lang="en-US" sz="600" dirty="0" smtClean="0"/>
            </a:p>
            <a:p>
              <a:r>
                <a:rPr lang="en-US" sz="900" dirty="0" smtClean="0"/>
                <a:t>A </a:t>
              </a:r>
              <a:r>
                <a:rPr lang="en-US" sz="900" dirty="0"/>
                <a:t>Winchester Hospital Home Care intake team member receives </a:t>
              </a:r>
              <a:r>
                <a:rPr lang="en-US" sz="900" dirty="0" smtClean="0"/>
                <a:t>the notification </a:t>
              </a:r>
              <a:r>
                <a:rPr lang="en-US" sz="900" dirty="0"/>
                <a:t>through the Winchester Hospital e-mail account that there is a </a:t>
              </a:r>
              <a:r>
                <a:rPr lang="en-US" sz="900" dirty="0" smtClean="0"/>
                <a:t>secure message </a:t>
              </a:r>
              <a:r>
                <a:rPr lang="en-US" sz="900" dirty="0"/>
                <a:t>waiting in the Mass </a:t>
              </a:r>
              <a:r>
                <a:rPr lang="en-US" sz="900" dirty="0" err="1"/>
                <a:t>HIway</a:t>
              </a:r>
              <a:r>
                <a:rPr lang="en-US" sz="900" dirty="0"/>
                <a:t> webmail account. The intake team </a:t>
              </a:r>
              <a:r>
                <a:rPr lang="en-US" sz="900" dirty="0" smtClean="0"/>
                <a:t>member logs </a:t>
              </a:r>
              <a:r>
                <a:rPr lang="en-US" sz="900" dirty="0"/>
                <a:t>into the Mass </a:t>
              </a:r>
              <a:r>
                <a:rPr lang="en-US" sz="900" dirty="0" err="1"/>
                <a:t>HIway</a:t>
              </a:r>
              <a:r>
                <a:rPr lang="en-US" sz="900" dirty="0"/>
                <a:t> account to view the content of the message, and </a:t>
              </a:r>
              <a:r>
                <a:rPr lang="en-US" sz="900" dirty="0" smtClean="0"/>
                <a:t>the patient </a:t>
              </a:r>
              <a:r>
                <a:rPr lang="en-US" sz="900" dirty="0"/>
                <a:t>will be contacted </a:t>
              </a:r>
              <a:r>
                <a:rPr lang="en-US" sz="900" dirty="0" smtClean="0"/>
                <a:t>to be </a:t>
              </a:r>
              <a:r>
                <a:rPr lang="en-US" sz="900" dirty="0"/>
                <a:t>registered for the Winchester </a:t>
              </a:r>
              <a:r>
                <a:rPr lang="en-US" sz="900" dirty="0" smtClean="0"/>
                <a:t>Hospital Joint </a:t>
              </a:r>
              <a:r>
                <a:rPr lang="en-US" sz="900" dirty="0"/>
                <a:t>Class</a:t>
              </a:r>
              <a:r>
                <a:rPr lang="en-US" sz="900" dirty="0" smtClean="0"/>
                <a:t>.</a:t>
              </a:r>
            </a:p>
            <a:p>
              <a:endParaRPr lang="en-US" sz="600" dirty="0"/>
            </a:p>
            <a:p>
              <a:r>
                <a:rPr lang="en-US" sz="900" dirty="0"/>
                <a:t>The patient attends the class, has a </a:t>
              </a:r>
              <a:r>
                <a:rPr lang="en-US" sz="900" dirty="0" smtClean="0"/>
                <a:t>pre-operative appointment </a:t>
              </a:r>
              <a:r>
                <a:rPr lang="en-US" sz="900" dirty="0"/>
                <a:t>with </a:t>
              </a:r>
              <a:r>
                <a:rPr lang="en-US" sz="900" dirty="0" smtClean="0"/>
                <a:t>Pre-Admission Testing</a:t>
              </a:r>
              <a:r>
                <a:rPr lang="en-US" sz="900" dirty="0"/>
                <a:t>, has the scheduled surgery and is admitted to </a:t>
              </a:r>
              <a:r>
                <a:rPr lang="en-US" sz="900" dirty="0" smtClean="0"/>
                <a:t>Winchester Hospital </a:t>
              </a:r>
              <a:r>
                <a:rPr lang="en-US" sz="900" dirty="0"/>
                <a:t>for post-surgical care. Prior to discharge, the case manager </a:t>
              </a:r>
              <a:r>
                <a:rPr lang="en-US" sz="900" dirty="0" smtClean="0"/>
                <a:t>at the hospital </a:t>
              </a:r>
              <a:r>
                <a:rPr lang="en-US" sz="900" dirty="0"/>
                <a:t>offers the patient home care choice. For those patients </a:t>
              </a:r>
              <a:r>
                <a:rPr lang="en-US" sz="900" dirty="0" smtClean="0"/>
                <a:t>who select </a:t>
              </a:r>
              <a:r>
                <a:rPr lang="en-US" sz="900" dirty="0"/>
                <a:t>Winchester Hospital Home Care, the case manager sends the CCD as </a:t>
              </a:r>
              <a:r>
                <a:rPr lang="en-US" sz="900" dirty="0" smtClean="0"/>
                <a:t>an attachment </a:t>
              </a:r>
              <a:r>
                <a:rPr lang="en-US" sz="900" dirty="0"/>
                <a:t>via the Mass </a:t>
              </a:r>
              <a:r>
                <a:rPr lang="en-US" sz="900" dirty="0" err="1"/>
                <a:t>Hiway</a:t>
              </a:r>
              <a:r>
                <a:rPr lang="en-US" sz="900" dirty="0"/>
                <a:t> to Winchester Hospital Home Care. A </a:t>
              </a:r>
              <a:r>
                <a:rPr lang="en-US" sz="900" dirty="0" smtClean="0"/>
                <a:t>Home Care </a:t>
              </a:r>
              <a:r>
                <a:rPr lang="en-US" sz="900" dirty="0"/>
                <a:t>Clinician visits the patient within one day of discharge to conduct </a:t>
              </a:r>
              <a:r>
                <a:rPr lang="en-US" sz="900" dirty="0" smtClean="0"/>
                <a:t>a comprehensive </a:t>
              </a:r>
              <a:r>
                <a:rPr lang="en-US" sz="900" dirty="0"/>
                <a:t>assessment, provide services and create the home health </a:t>
              </a:r>
              <a:r>
                <a:rPr lang="en-US" sz="900" dirty="0" smtClean="0"/>
                <a:t>plan of </a:t>
              </a:r>
              <a:r>
                <a:rPr lang="en-US" sz="900" dirty="0"/>
                <a:t>care. Upon discharge from home health services, the home care CCD </a:t>
              </a:r>
              <a:r>
                <a:rPr lang="en-US" sz="900" dirty="0" smtClean="0"/>
                <a:t>is automatically generated </a:t>
              </a:r>
              <a:r>
                <a:rPr lang="en-US" sz="900" dirty="0"/>
                <a:t>from Home Care’s </a:t>
              </a:r>
              <a:r>
                <a:rPr lang="en-US" sz="900" dirty="0" err="1"/>
                <a:t>Allscripts</a:t>
              </a:r>
              <a:r>
                <a:rPr lang="en-US" sz="900" dirty="0"/>
                <a:t> product. </a:t>
              </a:r>
              <a:r>
                <a:rPr lang="en-US" sz="900" dirty="0" smtClean="0"/>
                <a:t>The discharging </a:t>
              </a:r>
              <a:r>
                <a:rPr lang="en-US" sz="900" dirty="0"/>
                <a:t>clinician will copy and paste the discharge clinical note into </a:t>
              </a:r>
              <a:r>
                <a:rPr lang="en-US" sz="900" dirty="0" smtClean="0"/>
                <a:t>their secure </a:t>
              </a:r>
              <a:r>
                <a:rPr lang="en-US" sz="900" dirty="0" err="1"/>
                <a:t>HIway</a:t>
              </a:r>
              <a:r>
                <a:rPr lang="en-US" sz="900" dirty="0"/>
                <a:t> webmail account and send to Excel via </a:t>
              </a:r>
              <a:r>
                <a:rPr lang="en-US" sz="900" dirty="0" smtClean="0"/>
                <a:t>the </a:t>
              </a:r>
              <a:r>
                <a:rPr lang="en-US" sz="900" dirty="0" err="1" smtClean="0"/>
                <a:t>HIway</a:t>
              </a:r>
              <a:r>
                <a:rPr lang="en-US" sz="900" dirty="0" smtClean="0"/>
                <a:t>. </a:t>
              </a:r>
              <a:endParaRPr lang="en-US" sz="9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5674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545330" y="1905000"/>
            <a:ext cx="0" cy="447294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99110" y="3718560"/>
            <a:ext cx="3897630" cy="1688306"/>
            <a:chOff x="762000" y="4038600"/>
            <a:chExt cx="3897630" cy="1688306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123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b="1" dirty="0"/>
                <a:t>Excel Orthopedics- sender &amp; receiver</a:t>
              </a:r>
              <a:r>
                <a:rPr lang="en-US" sz="1000" dirty="0"/>
                <a:t>, using </a:t>
              </a:r>
              <a:r>
                <a:rPr lang="en-US" sz="1000" dirty="0" err="1"/>
                <a:t>eLINC</a:t>
              </a:r>
              <a:r>
                <a:rPr lang="en-US" sz="1000" dirty="0"/>
                <a:t> to connect </a:t>
              </a:r>
              <a:r>
                <a:rPr lang="en-US" sz="1000" dirty="0" smtClean="0"/>
                <a:t>to the </a:t>
              </a:r>
              <a:r>
                <a:rPr lang="en-US" sz="1000" dirty="0" err="1" smtClean="0"/>
                <a:t>HIway</a:t>
              </a:r>
              <a:r>
                <a:rPr lang="en-US" sz="1000" dirty="0"/>
                <a:t>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b="1" dirty="0"/>
                <a:t>Winchester Hospital Pre-Admission Testing- receiver</a:t>
              </a:r>
              <a:r>
                <a:rPr lang="en-US" sz="1000" dirty="0"/>
                <a:t>, using </a:t>
              </a:r>
              <a:r>
                <a:rPr lang="en-US" sz="1000" dirty="0" smtClean="0"/>
                <a:t>Mass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 </a:t>
              </a:r>
              <a:r>
                <a:rPr lang="en-US" sz="1000" dirty="0"/>
                <a:t>webmail to exchange patient information over the </a:t>
              </a:r>
              <a:r>
                <a:rPr lang="en-US" sz="1000" dirty="0" err="1" smtClean="0"/>
                <a:t>HIway</a:t>
              </a:r>
              <a:r>
                <a:rPr lang="en-US" sz="1000" dirty="0"/>
                <a:t>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b="1" dirty="0"/>
                <a:t>Winchester Hospital Home Care- sender and receiver</a:t>
              </a:r>
              <a:r>
                <a:rPr lang="en-US" sz="1000" dirty="0"/>
                <a:t>, </a:t>
              </a:r>
              <a:r>
                <a:rPr lang="en-US" sz="1000" dirty="0" smtClean="0"/>
                <a:t>using </a:t>
              </a:r>
              <a:r>
                <a:rPr lang="en-US" sz="1000" dirty="0" err="1" smtClean="0"/>
                <a:t>Allscripts</a:t>
              </a:r>
              <a:r>
                <a:rPr lang="en-US" sz="1000" dirty="0" smtClean="0"/>
                <a:t> </a:t>
              </a:r>
              <a:r>
                <a:rPr lang="en-US" sz="1000" dirty="0"/>
                <a:t>to generate a CCD and using Mass </a:t>
              </a:r>
              <a:r>
                <a:rPr lang="en-US" sz="1000" dirty="0" err="1"/>
                <a:t>HIway</a:t>
              </a:r>
              <a:r>
                <a:rPr lang="en-US" sz="1000" dirty="0"/>
                <a:t> webmail </a:t>
              </a:r>
              <a:r>
                <a:rPr lang="en-US" sz="1000" dirty="0" smtClean="0"/>
                <a:t>to exchange </a:t>
              </a:r>
              <a:r>
                <a:rPr lang="en-US" sz="1000" dirty="0"/>
                <a:t>patient information over the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9110" y="2594610"/>
            <a:ext cx="3897630" cy="1041975"/>
            <a:chOff x="762000" y="2971800"/>
            <a:chExt cx="3897630" cy="1041975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29000"/>
              <a:ext cx="388175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000" dirty="0"/>
                <a:t>Reduce the number of patients who utilize high cost </a:t>
              </a:r>
              <a:r>
                <a:rPr lang="en-US" sz="1000" dirty="0" smtClean="0"/>
                <a:t>post-acute services </a:t>
              </a:r>
              <a:r>
                <a:rPr lang="en-US" sz="1000" dirty="0"/>
                <a:t>(Skilled Nursing Facility), improve care coordination</a:t>
              </a:r>
              <a:r>
                <a:rPr lang="en-US" sz="1000" dirty="0" smtClean="0"/>
                <a:t>, reduce </a:t>
              </a:r>
              <a:r>
                <a:rPr lang="en-US" sz="1000" dirty="0"/>
                <a:t>hospital readmissions and reduce healthcare </a:t>
              </a:r>
              <a:r>
                <a:rPr lang="en-US" sz="1000" dirty="0" smtClean="0"/>
                <a:t>costs, and support </a:t>
              </a:r>
              <a:r>
                <a:rPr lang="en-US" sz="1000" dirty="0"/>
                <a:t>the Meaningful Use HIE objective, 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9109" y="5482590"/>
            <a:ext cx="4113213" cy="898545"/>
            <a:chOff x="762000" y="5402580"/>
            <a:chExt cx="3897630" cy="898545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dirty="0"/>
                <a:t>Patient record from Excel to Pre-Admission Testing and </a:t>
              </a:r>
              <a:r>
                <a:rPr lang="en-US" sz="1000" dirty="0" smtClean="0"/>
                <a:t>Home Care;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dirty="0" smtClean="0"/>
                <a:t>CCD </a:t>
              </a:r>
              <a:r>
                <a:rPr lang="en-US" sz="1000" dirty="0"/>
                <a:t>from Winchester Hospital to </a:t>
              </a:r>
              <a:r>
                <a:rPr lang="en-US" sz="1000"/>
                <a:t>Home </a:t>
              </a:r>
              <a:r>
                <a:rPr lang="en-US" sz="1000" smtClean="0"/>
                <a:t>Care;</a:t>
              </a:r>
              <a:endParaRPr lang="en-US" sz="10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dirty="0" smtClean="0"/>
                <a:t>CCD </a:t>
              </a:r>
              <a:r>
                <a:rPr lang="en-US" sz="1000" dirty="0"/>
                <a:t>from Home Care to Excel </a:t>
              </a:r>
              <a:r>
                <a:rPr lang="en-US" sz="1000" dirty="0" smtClean="0"/>
                <a:t>Orthopedics.</a:t>
              </a:r>
              <a:endParaRPr lang="en-US" sz="10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9110" y="1756410"/>
            <a:ext cx="3897630" cy="764977"/>
            <a:chOff x="762000" y="1905000"/>
            <a:chExt cx="3897630" cy="7649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000" dirty="0"/>
                <a:t>Excel Orthopedics, Winchester </a:t>
              </a:r>
              <a:r>
                <a:rPr lang="en-US" sz="1000" dirty="0" smtClean="0"/>
                <a:t>Hospital Pre-Admission </a:t>
              </a:r>
              <a:r>
                <a:rPr lang="en-US" sz="1000" dirty="0"/>
                <a:t>And Home Care </a:t>
              </a:r>
              <a:r>
                <a:rPr lang="en-US" sz="1000" dirty="0" smtClean="0"/>
                <a:t>Departments.</a:t>
              </a:r>
              <a:endParaRPr lang="en-US" sz="1000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NOTIFICATION OF PLANNED SURGERY FROM ORTHOPEDIC PRACTICE</a:t>
            </a:r>
          </a:p>
          <a:p>
            <a:pPr algn="ctr"/>
            <a:r>
              <a:rPr lang="en-US" b="1" dirty="0">
                <a:solidFill>
                  <a:srgbClr val="F37E2D"/>
                </a:solidFill>
              </a:rPr>
              <a:t>TO HOME CARE, PATIENT EDUCATION, AND PRE-ADMISSION TESTING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 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644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142</cp:revision>
  <dcterms:created xsi:type="dcterms:W3CDTF">2015-12-02T16:31:52Z</dcterms:created>
  <dcterms:modified xsi:type="dcterms:W3CDTF">2020-09-10T11:33:41Z</dcterms:modified>
</cp:coreProperties>
</file>