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8" r:id="rId1"/>
  </p:sldMasterIdLst>
  <p:notesMasterIdLst>
    <p:notesMasterId r:id="rId4"/>
  </p:notesMasterIdLst>
  <p:handoutMasterIdLst>
    <p:handoutMasterId r:id="rId5"/>
  </p:handoutMasterIdLst>
  <p:sldIdLst>
    <p:sldId id="308" r:id="rId2"/>
    <p:sldId id="307" r:id="rId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84" d="100"/>
          <a:sy n="84" d="100"/>
        </p:scale>
        <p:origin x="1506"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0AD458B-99DE-0340-868E-ECDE6A7F2C27}" type="datetimeFigureOut">
              <a:rPr lang="en-US" smtClean="0"/>
              <a:t>1/22/2016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01F98E4-1D18-C344-92FD-00EE0FA79FB9}" type="slidenum">
              <a:rPr lang="en-US" smtClean="0"/>
              <a:t>‹#›</a:t>
            </a:fld>
            <a:endParaRPr lang="en-US"/>
          </a:p>
        </p:txBody>
      </p:sp>
    </p:spTree>
    <p:extLst>
      <p:ext uri="{BB962C8B-B14F-4D97-AF65-F5344CB8AC3E}">
        <p14:creationId xmlns:p14="http://schemas.microsoft.com/office/powerpoint/2010/main" val="28318081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78307F9-431B-024C-8D06-703983065B27}" type="datetimeFigureOut">
              <a:rPr lang="en-US" smtClean="0"/>
              <a:t>1/22/2016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03D733E-9ACC-9641-A10E-C75D8B9EFDF9}" type="slidenum">
              <a:rPr lang="en-US" smtClean="0"/>
              <a:t>‹#›</a:t>
            </a:fld>
            <a:endParaRPr lang="en-US"/>
          </a:p>
        </p:txBody>
      </p:sp>
    </p:spTree>
    <p:extLst>
      <p:ext uri="{BB962C8B-B14F-4D97-AF65-F5344CB8AC3E}">
        <p14:creationId xmlns:p14="http://schemas.microsoft.com/office/powerpoint/2010/main" val="258356588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851" y="2423161"/>
            <a:ext cx="7819949" cy="822959"/>
          </a:xfrm>
          <a:prstGeom prst="rect">
            <a:avLst/>
          </a:prstGeom>
        </p:spPr>
        <p:txBody>
          <a:bodyPr lIns="91415" tIns="45707" rIns="91415" bIns="45707"/>
          <a:lstStyle>
            <a:lvl1pPr algn="r">
              <a:defRPr sz="3200" b="0" i="0">
                <a:solidFill>
                  <a:schemeClr val="bg1"/>
                </a:solidFill>
                <a:latin typeface="Arial"/>
                <a:cs typeface="Arial"/>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1" y="914400"/>
            <a:ext cx="8229601" cy="1143000"/>
          </a:xfrm>
          <a:prstGeom prst="rect">
            <a:avLst/>
          </a:prstGeom>
        </p:spPr>
        <p:txBody>
          <a:bodyPr lIns="91415" tIns="45707" rIns="91415" bIns="45707"/>
          <a:lstStyle>
            <a:lvl1pPr>
              <a:defRPr sz="3800">
                <a:solidFill>
                  <a:schemeClr val="tx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1" y="2133600"/>
            <a:ext cx="8229601" cy="3992563"/>
          </a:xfrm>
          <a:prstGeom prst="rect">
            <a:avLst/>
          </a:prstGeom>
        </p:spPr>
        <p:txBody>
          <a:bodyPr vert="eaVert" lIns="91415" tIns="45707" rIns="91415" bIns="45707"/>
          <a:lstStyle>
            <a:lvl1pPr>
              <a:buClr>
                <a:srgbClr val="F5812A"/>
              </a:buClr>
              <a:defRPr sz="2400">
                <a:solidFill>
                  <a:schemeClr val="tx1"/>
                </a:solidFill>
              </a:defRPr>
            </a:lvl1pPr>
            <a:lvl2pPr>
              <a:buClr>
                <a:srgbClr val="F5812A"/>
              </a:buClr>
              <a:defRPr sz="2200">
                <a:solidFill>
                  <a:schemeClr val="tx1"/>
                </a:solidFill>
              </a:defRPr>
            </a:lvl2pPr>
            <a:lvl3pPr>
              <a:buClr>
                <a:srgbClr val="F5812A"/>
              </a:buClr>
              <a:defRPr sz="20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211763"/>
          </a:xfrm>
          <a:prstGeom prst="rect">
            <a:avLst/>
          </a:prstGeom>
        </p:spPr>
        <p:txBody>
          <a:bodyPr vert="eaVert" lIns="91415" tIns="45707" rIns="91415" bIns="45707"/>
          <a:lstStyle>
            <a:lvl1pPr>
              <a:defRPr sz="3800">
                <a:solidFill>
                  <a:schemeClr val="tx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914400"/>
            <a:ext cx="6019800" cy="5211763"/>
          </a:xfrm>
          <a:prstGeom prst="rect">
            <a:avLst/>
          </a:prstGeom>
        </p:spPr>
        <p:txBody>
          <a:bodyPr vert="eaVert" lIns="91415" tIns="45707" rIns="91415" bIns="45707"/>
          <a:lstStyle>
            <a:lvl1pPr>
              <a:buClr>
                <a:srgbClr val="F5812A"/>
              </a:buClr>
              <a:defRPr sz="2400">
                <a:solidFill>
                  <a:schemeClr val="tx1"/>
                </a:solidFill>
              </a:defRPr>
            </a:lvl1pPr>
            <a:lvl2pPr>
              <a:buClr>
                <a:srgbClr val="F5812A"/>
              </a:buClr>
              <a:defRPr sz="2200">
                <a:solidFill>
                  <a:schemeClr val="tx1"/>
                </a:solidFill>
              </a:defRPr>
            </a:lvl2pPr>
            <a:lvl3pPr>
              <a:buClr>
                <a:srgbClr val="F5812A"/>
              </a:buClr>
              <a:defRPr sz="20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title-no-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8345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5" name="Title 1"/>
          <p:cNvSpPr>
            <a:spLocks noGrp="1"/>
          </p:cNvSpPr>
          <p:nvPr>
            <p:ph type="title"/>
          </p:nvPr>
        </p:nvSpPr>
        <p:spPr>
          <a:xfrm>
            <a:off x="457201" y="165101"/>
            <a:ext cx="8229601" cy="639762"/>
          </a:xfrm>
          <a:prstGeom prst="rect">
            <a:avLst/>
          </a:prstGeom>
        </p:spPr>
        <p:txBody>
          <a:bodyPr lIns="91415" tIns="45707" rIns="91415" bIns="45707"/>
          <a:lstStyle>
            <a:lvl1pPr algn="l">
              <a:defRPr sz="2400" b="0" i="0">
                <a:solidFill>
                  <a:schemeClr val="bg1"/>
                </a:solidFill>
                <a:latin typeface="+mj-lt"/>
                <a:cs typeface="Georgia"/>
              </a:defRPr>
            </a:lvl1pPr>
          </a:lstStyle>
          <a:p>
            <a:r>
              <a:rPr lang="en-US" smtClean="0"/>
              <a:t>Click to edit Master title style</a:t>
            </a:r>
            <a:endParaRPr lang="en-US" dirty="0"/>
          </a:p>
        </p:txBody>
      </p:sp>
      <p:sp>
        <p:nvSpPr>
          <p:cNvPr id="6" name="Content Placeholder 2"/>
          <p:cNvSpPr>
            <a:spLocks noGrp="1"/>
          </p:cNvSpPr>
          <p:nvPr>
            <p:ph idx="1"/>
          </p:nvPr>
        </p:nvSpPr>
        <p:spPr>
          <a:xfrm>
            <a:off x="457201" y="1166019"/>
            <a:ext cx="8229601" cy="4525963"/>
          </a:xfrm>
          <a:prstGeom prst="rect">
            <a:avLst/>
          </a:prstGeom>
        </p:spPr>
        <p:txBody>
          <a:bodyPr lIns="91415" tIns="45707" rIns="91415" bIns="45707"/>
          <a:lstStyle>
            <a:lvl1pPr>
              <a:spcBef>
                <a:spcPts val="1200"/>
              </a:spcBef>
              <a:buClr>
                <a:srgbClr val="F5812A"/>
              </a:buClr>
              <a:buFont typeface="Wingdings" charset="2"/>
              <a:buChar char="§"/>
              <a:defRPr sz="2400">
                <a:solidFill>
                  <a:schemeClr val="tx1"/>
                </a:solidFill>
              </a:defRPr>
            </a:lvl1pPr>
            <a:lvl2pPr>
              <a:spcBef>
                <a:spcPts val="600"/>
              </a:spcBef>
              <a:buClr>
                <a:srgbClr val="F5812A"/>
              </a:buClr>
              <a:defRPr sz="2200">
                <a:solidFill>
                  <a:schemeClr val="tx1"/>
                </a:solidFill>
              </a:defRPr>
            </a:lvl2pPr>
            <a:lvl3pPr>
              <a:spcBef>
                <a:spcPts val="600"/>
              </a:spcBef>
              <a:buClr>
                <a:srgbClr val="F5812A"/>
              </a:buClr>
              <a:defRPr sz="2000">
                <a:solidFill>
                  <a:schemeClr val="tx1"/>
                </a:solidFill>
              </a:defRPr>
            </a:lvl3pPr>
            <a:lvl4pPr>
              <a:spcBef>
                <a:spcPts val="600"/>
              </a:spcBef>
              <a:buClr>
                <a:srgbClr val="F5812A"/>
              </a:buClr>
              <a:defRPr sz="1800">
                <a:solidFill>
                  <a:schemeClr val="tx1"/>
                </a:solidFill>
              </a:defRPr>
            </a:lvl4pPr>
            <a:lvl5pPr>
              <a:spcBef>
                <a:spcPts val="600"/>
              </a:spcBef>
              <a:buClr>
                <a:srgbClr val="F5812A"/>
              </a:buCl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1" y="165102"/>
            <a:ext cx="8229601" cy="635000"/>
          </a:xfrm>
          <a:prstGeom prst="rect">
            <a:avLst/>
          </a:prstGeom>
        </p:spPr>
        <p:txBody>
          <a:bodyPr lIns="91415" tIns="45707" rIns="91415" bIns="45707"/>
          <a:lstStyle>
            <a:lvl1pPr algn="l">
              <a:defRPr sz="24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318419"/>
            <a:ext cx="4038600" cy="4068763"/>
          </a:xfrm>
          <a:prstGeom prst="rect">
            <a:avLst/>
          </a:prstGeom>
        </p:spPr>
        <p:txBody>
          <a:bodyPr lIns="91415" tIns="45707" rIns="91415" bIns="45707"/>
          <a:lstStyle>
            <a:lvl1pPr>
              <a:buClr>
                <a:srgbClr val="F5812A"/>
              </a:buClr>
              <a:defRPr sz="2200">
                <a:solidFill>
                  <a:schemeClr val="tx1"/>
                </a:solidFill>
              </a:defRPr>
            </a:lvl1pPr>
            <a:lvl2pPr>
              <a:buClr>
                <a:srgbClr val="F5812A"/>
              </a:buClr>
              <a:defRPr sz="2000">
                <a:solidFill>
                  <a:schemeClr val="tx1"/>
                </a:solidFill>
              </a:defRPr>
            </a:lvl2pPr>
            <a:lvl3pPr>
              <a:buClr>
                <a:srgbClr val="F5812A"/>
              </a:buClr>
              <a:defRPr sz="18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318419"/>
            <a:ext cx="4038600" cy="4068763"/>
          </a:xfrm>
          <a:prstGeom prst="rect">
            <a:avLst/>
          </a:prstGeom>
        </p:spPr>
        <p:txBody>
          <a:bodyPr lIns="91415" tIns="45707" rIns="91415" bIns="45707"/>
          <a:lstStyle>
            <a:lvl1pPr>
              <a:buClr>
                <a:srgbClr val="F5812A"/>
              </a:buClr>
              <a:defRPr sz="2200">
                <a:solidFill>
                  <a:schemeClr val="tx1"/>
                </a:solidFill>
              </a:defRPr>
            </a:lvl1pPr>
            <a:lvl2pPr>
              <a:buClr>
                <a:srgbClr val="F5812A"/>
              </a:buClr>
              <a:defRPr sz="2000">
                <a:solidFill>
                  <a:schemeClr val="tx1"/>
                </a:solidFill>
              </a:defRPr>
            </a:lvl2pPr>
            <a:lvl3pPr>
              <a:buClr>
                <a:srgbClr val="F5812A"/>
              </a:buClr>
              <a:defRPr sz="18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0"/>
            <a:ext cx="8229601" cy="647700"/>
          </a:xfrm>
          <a:prstGeom prst="rect">
            <a:avLst/>
          </a:prstGeom>
        </p:spPr>
        <p:txBody>
          <a:bodyPr lIns="91415" tIns="45707" rIns="91415" bIns="45707"/>
          <a:lstStyle>
            <a:lvl1pPr algn="l">
              <a:defRPr sz="2400">
                <a:solidFill>
                  <a:srgbClr val="FFFF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425577"/>
            <a:ext cx="4040188" cy="639762"/>
          </a:xfrm>
          <a:prstGeom prst="rect">
            <a:avLst/>
          </a:prstGeom>
        </p:spPr>
        <p:txBody>
          <a:bodyPr lIns="91415" tIns="45707" rIns="91415" bIns="45707" anchor="b"/>
          <a:lstStyle>
            <a:lvl1pPr marL="0" indent="0">
              <a:buNone/>
              <a:defRPr sz="2200" b="1">
                <a:solidFill>
                  <a:schemeClr val="tx1"/>
                </a:solidFill>
              </a:defRPr>
            </a:lvl1pPr>
            <a:lvl2pPr marL="457072" indent="0">
              <a:buNone/>
              <a:defRPr sz="2000" b="1"/>
            </a:lvl2pPr>
            <a:lvl3pPr marL="914144" indent="0">
              <a:buNone/>
              <a:defRPr sz="1800" b="1"/>
            </a:lvl3pPr>
            <a:lvl4pPr marL="1371216" indent="0">
              <a:buNone/>
              <a:defRPr sz="1600" b="1"/>
            </a:lvl4pPr>
            <a:lvl5pPr marL="1828288" indent="0">
              <a:buNone/>
              <a:defRPr sz="1600" b="1"/>
            </a:lvl5pPr>
            <a:lvl6pPr marL="2285360" indent="0">
              <a:buNone/>
              <a:defRPr sz="1600" b="1"/>
            </a:lvl6pPr>
            <a:lvl7pPr marL="2742432" indent="0">
              <a:buNone/>
              <a:defRPr sz="1600" b="1"/>
            </a:lvl7pPr>
            <a:lvl8pPr marL="3199504" indent="0">
              <a:buNone/>
              <a:defRPr sz="1600" b="1"/>
            </a:lvl8pPr>
            <a:lvl9pPr marL="3656576"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46300"/>
            <a:ext cx="4040188" cy="3078163"/>
          </a:xfrm>
          <a:prstGeom prst="rect">
            <a:avLst/>
          </a:prstGeom>
        </p:spPr>
        <p:txBody>
          <a:bodyPr lIns="91415" tIns="45707" rIns="91415" bIns="45707"/>
          <a:lstStyle>
            <a:lvl1pPr>
              <a:buClr>
                <a:srgbClr val="F5812A"/>
              </a:buClr>
              <a:defRPr sz="1900">
                <a:solidFill>
                  <a:schemeClr val="tx1"/>
                </a:solidFill>
              </a:defRPr>
            </a:lvl1pPr>
            <a:lvl2pPr>
              <a:buClr>
                <a:srgbClr val="F5812A"/>
              </a:buClr>
              <a:defRPr sz="1900">
                <a:solidFill>
                  <a:schemeClr val="tx1"/>
                </a:solidFill>
              </a:defRPr>
            </a:lvl2pPr>
            <a:lvl3pPr>
              <a:buClr>
                <a:srgbClr val="F5812A"/>
              </a:buClr>
              <a:defRPr sz="1800">
                <a:solidFill>
                  <a:schemeClr val="tx1"/>
                </a:solidFill>
              </a:defRPr>
            </a:lvl3pPr>
            <a:lvl4pPr>
              <a:buClr>
                <a:srgbClr val="F5812A"/>
              </a:buClr>
              <a:defRPr sz="1600">
                <a:solidFill>
                  <a:schemeClr val="tx1"/>
                </a:solidFill>
              </a:defRPr>
            </a:lvl4pPr>
            <a:lvl5pPr>
              <a:buClr>
                <a:srgbClr val="F5812A"/>
              </a:buCl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7" y="1425577"/>
            <a:ext cx="4041774" cy="639762"/>
          </a:xfrm>
          <a:prstGeom prst="rect">
            <a:avLst/>
          </a:prstGeom>
        </p:spPr>
        <p:txBody>
          <a:bodyPr lIns="91415" tIns="45707" rIns="91415" bIns="45707" anchor="b"/>
          <a:lstStyle>
            <a:lvl1pPr marL="0" indent="0">
              <a:buNone/>
              <a:defRPr sz="2200" b="1">
                <a:solidFill>
                  <a:schemeClr val="tx1"/>
                </a:solidFill>
              </a:defRPr>
            </a:lvl1pPr>
            <a:lvl2pPr marL="457072" indent="0">
              <a:buNone/>
              <a:defRPr sz="2000" b="1"/>
            </a:lvl2pPr>
            <a:lvl3pPr marL="914144" indent="0">
              <a:buNone/>
              <a:defRPr sz="1800" b="1"/>
            </a:lvl3pPr>
            <a:lvl4pPr marL="1371216" indent="0">
              <a:buNone/>
              <a:defRPr sz="1600" b="1"/>
            </a:lvl4pPr>
            <a:lvl5pPr marL="1828288" indent="0">
              <a:buNone/>
              <a:defRPr sz="1600" b="1"/>
            </a:lvl5pPr>
            <a:lvl6pPr marL="2285360" indent="0">
              <a:buNone/>
              <a:defRPr sz="1600" b="1"/>
            </a:lvl6pPr>
            <a:lvl7pPr marL="2742432" indent="0">
              <a:buNone/>
              <a:defRPr sz="1600" b="1"/>
            </a:lvl7pPr>
            <a:lvl8pPr marL="3199504" indent="0">
              <a:buNone/>
              <a:defRPr sz="1600" b="1"/>
            </a:lvl8pPr>
            <a:lvl9pPr marL="3656576"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46300"/>
            <a:ext cx="4041774" cy="3078163"/>
          </a:xfrm>
          <a:prstGeom prst="rect">
            <a:avLst/>
          </a:prstGeom>
        </p:spPr>
        <p:txBody>
          <a:bodyPr lIns="91415" tIns="45707" rIns="91415" bIns="45707"/>
          <a:lstStyle>
            <a:lvl1pPr>
              <a:buClr>
                <a:srgbClr val="F5812A"/>
              </a:buClr>
              <a:defRPr sz="1900">
                <a:solidFill>
                  <a:schemeClr val="tx1"/>
                </a:solidFill>
              </a:defRPr>
            </a:lvl1pPr>
            <a:lvl2pPr>
              <a:buClr>
                <a:srgbClr val="F5812A"/>
              </a:buClr>
              <a:defRPr sz="1900">
                <a:solidFill>
                  <a:schemeClr val="tx1"/>
                </a:solidFill>
              </a:defRPr>
            </a:lvl2pPr>
            <a:lvl3pPr>
              <a:buClr>
                <a:srgbClr val="F5812A"/>
              </a:buClr>
              <a:defRPr sz="1800">
                <a:solidFill>
                  <a:schemeClr val="tx1"/>
                </a:solidFill>
              </a:defRPr>
            </a:lvl3pPr>
            <a:lvl4pPr>
              <a:buClr>
                <a:srgbClr val="F5812A"/>
              </a:buClr>
              <a:defRPr sz="1600">
                <a:solidFill>
                  <a:schemeClr val="tx1"/>
                </a:solidFill>
              </a:defRPr>
            </a:lvl4pPr>
            <a:lvl5pPr>
              <a:buClr>
                <a:srgbClr val="F5812A"/>
              </a:buCl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406902"/>
            <a:ext cx="7772400" cy="1362076"/>
          </a:xfrm>
          <a:prstGeom prst="rect">
            <a:avLst/>
          </a:prstGeom>
        </p:spPr>
        <p:txBody>
          <a:bodyPr lIns="91415" tIns="45707" rIns="91415" bIns="45707" anchor="t"/>
          <a:lstStyle>
            <a:lvl1pPr algn="l">
              <a:defRPr sz="3200" b="0" cap="all">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4" y="2906713"/>
            <a:ext cx="7772400" cy="1500187"/>
          </a:xfrm>
          <a:prstGeom prst="rect">
            <a:avLst/>
          </a:prstGeom>
        </p:spPr>
        <p:txBody>
          <a:bodyPr lIns="91415" tIns="45707" rIns="91415" bIns="45707" anchor="b"/>
          <a:lstStyle>
            <a:lvl1pPr marL="0" indent="0">
              <a:buNone/>
              <a:defRPr sz="2000">
                <a:solidFill>
                  <a:schemeClr val="tx1"/>
                </a:solidFill>
              </a:defRPr>
            </a:lvl1pPr>
            <a:lvl2pPr marL="457072" indent="0">
              <a:buNone/>
              <a:defRPr sz="1800"/>
            </a:lvl2pPr>
            <a:lvl3pPr marL="914144" indent="0">
              <a:buNone/>
              <a:defRPr sz="1600"/>
            </a:lvl3pPr>
            <a:lvl4pPr marL="1371216" indent="0">
              <a:buNone/>
              <a:defRPr sz="1400"/>
            </a:lvl4pPr>
            <a:lvl5pPr marL="1828288" indent="0">
              <a:buNone/>
              <a:defRPr sz="1400"/>
            </a:lvl5pPr>
            <a:lvl6pPr marL="2285360" indent="0">
              <a:buNone/>
              <a:defRPr sz="1400"/>
            </a:lvl6pPr>
            <a:lvl7pPr marL="2742432" indent="0">
              <a:buNone/>
              <a:defRPr sz="1400"/>
            </a:lvl7pPr>
            <a:lvl8pPr marL="3199504" indent="0">
              <a:buNone/>
              <a:defRPr sz="1400"/>
            </a:lvl8pPr>
            <a:lvl9pPr marL="3656576" indent="0">
              <a:buNone/>
              <a:defRPr sz="14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1" y="1066800"/>
            <a:ext cx="8229601" cy="1143000"/>
          </a:xfrm>
          <a:prstGeom prst="rect">
            <a:avLst/>
          </a:prstGeom>
        </p:spPr>
        <p:txBody>
          <a:bodyPr lIns="91415" tIns="45707" rIns="91415" bIns="45707"/>
          <a:lstStyle>
            <a:lvl1pPr>
              <a:defRPr sz="3400">
                <a:solidFill>
                  <a:schemeClr val="tx1"/>
                </a:solidFill>
              </a:defRPr>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6" name="Title 5"/>
          <p:cNvSpPr>
            <a:spLocks noGrp="1"/>
          </p:cNvSpPr>
          <p:nvPr>
            <p:ph type="title"/>
          </p:nvPr>
        </p:nvSpPr>
        <p:spPr>
          <a:xfrm>
            <a:off x="457200" y="164592"/>
            <a:ext cx="8229600" cy="636422"/>
          </a:xfrm>
          <a:prstGeom prst="rect">
            <a:avLst/>
          </a:prstGeom>
        </p:spPr>
        <p:txBody>
          <a:bodyPr vert="horz" lIns="109728" tIns="54864" rIns="109728" bIns="54864"/>
          <a:lstStyle>
            <a:lvl1pPr algn="l">
              <a:defRPr sz="2400">
                <a:solidFill>
                  <a:srgbClr val="FFFFFF"/>
                </a:solidFill>
              </a:defRPr>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909325"/>
            <a:ext cx="3008314" cy="1162050"/>
          </a:xfrm>
          <a:prstGeom prst="rect">
            <a:avLst/>
          </a:prstGeom>
        </p:spPr>
        <p:txBody>
          <a:bodyPr lIns="91415" tIns="45707" rIns="91415" bIns="45707" anchor="b"/>
          <a:lstStyle>
            <a:lvl1pPr algn="l">
              <a:defRPr sz="1900" b="1">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1" y="909323"/>
            <a:ext cx="5111750" cy="5287963"/>
          </a:xfrm>
          <a:prstGeom prst="rect">
            <a:avLst/>
          </a:prstGeom>
        </p:spPr>
        <p:txBody>
          <a:bodyPr lIns="91415" tIns="45707" rIns="91415" bIns="45707"/>
          <a:lstStyle>
            <a:lvl1pPr>
              <a:buClr>
                <a:srgbClr val="F5812A"/>
              </a:buClr>
              <a:defRPr sz="1900">
                <a:solidFill>
                  <a:schemeClr val="tx1"/>
                </a:solidFill>
              </a:defRPr>
            </a:lvl1pPr>
            <a:lvl2pPr>
              <a:buClr>
                <a:srgbClr val="F5812A"/>
              </a:buClr>
              <a:defRPr sz="1700">
                <a:solidFill>
                  <a:schemeClr val="tx1"/>
                </a:solidFill>
              </a:defRPr>
            </a:lvl2pPr>
            <a:lvl3pPr>
              <a:buClr>
                <a:srgbClr val="F5812A"/>
              </a:buClr>
              <a:defRPr sz="1700">
                <a:solidFill>
                  <a:schemeClr val="tx1"/>
                </a:solidFill>
              </a:defRPr>
            </a:lvl3pPr>
            <a:lvl4pPr>
              <a:buClr>
                <a:srgbClr val="F5812A"/>
              </a:buClr>
              <a:defRPr sz="1700">
                <a:solidFill>
                  <a:schemeClr val="tx1"/>
                </a:solidFill>
              </a:defRPr>
            </a:lvl4pPr>
            <a:lvl5pPr>
              <a:buClr>
                <a:srgbClr val="F5812A"/>
              </a:buClr>
              <a:defRPr sz="1700">
                <a:solidFill>
                  <a:schemeClr val="tx1"/>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28523"/>
            <a:ext cx="3008314" cy="4068763"/>
          </a:xfrm>
          <a:prstGeom prst="rect">
            <a:avLst/>
          </a:prstGeom>
        </p:spPr>
        <p:txBody>
          <a:bodyPr lIns="91415" tIns="45707" rIns="91415" bIns="45707"/>
          <a:lstStyle>
            <a:lvl1pPr marL="0" indent="0">
              <a:buNone/>
              <a:defRPr sz="1400">
                <a:solidFill>
                  <a:schemeClr val="tx1">
                    <a:lumMod val="60000"/>
                    <a:lumOff val="40000"/>
                  </a:schemeClr>
                </a:solidFill>
              </a:defRPr>
            </a:lvl1pPr>
            <a:lvl2pPr marL="457072" indent="0">
              <a:buNone/>
              <a:defRPr sz="1200"/>
            </a:lvl2pPr>
            <a:lvl3pPr marL="914144" indent="0">
              <a:buNone/>
              <a:defRPr sz="1000"/>
            </a:lvl3pPr>
            <a:lvl4pPr marL="1371216" indent="0">
              <a:buNone/>
              <a:defRPr sz="800"/>
            </a:lvl4pPr>
            <a:lvl5pPr marL="1828288" indent="0">
              <a:buNone/>
              <a:defRPr sz="800"/>
            </a:lvl5pPr>
            <a:lvl6pPr marL="2285360" indent="0">
              <a:buNone/>
              <a:defRPr sz="800"/>
            </a:lvl6pPr>
            <a:lvl7pPr marL="2742432" indent="0">
              <a:buNone/>
              <a:defRPr sz="800"/>
            </a:lvl7pPr>
            <a:lvl8pPr marL="3199504" indent="0">
              <a:buNone/>
              <a:defRPr sz="800"/>
            </a:lvl8pPr>
            <a:lvl9pPr marL="3656576" indent="0">
              <a:buNone/>
              <a:defRPr sz="8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800600"/>
            <a:ext cx="5486400" cy="566738"/>
          </a:xfrm>
          <a:prstGeom prst="rect">
            <a:avLst/>
          </a:prstGeom>
        </p:spPr>
        <p:txBody>
          <a:bodyPr lIns="91415" tIns="45707" rIns="91415" bIns="45707" anchor="b"/>
          <a:lstStyle>
            <a:lvl1pPr algn="l">
              <a:defRPr sz="2000" b="1">
                <a:solidFill>
                  <a:schemeClr val="tx1"/>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9" y="1066800"/>
            <a:ext cx="5486400" cy="3660775"/>
          </a:xfrm>
          <a:prstGeom prst="rect">
            <a:avLst/>
          </a:prstGeom>
        </p:spPr>
        <p:txBody>
          <a:bodyPr lIns="91415" tIns="45707" rIns="91415" bIns="45707"/>
          <a:lstStyle>
            <a:lvl1pPr marL="0" indent="0">
              <a:buNone/>
              <a:defRPr sz="3200"/>
            </a:lvl1pPr>
            <a:lvl2pPr marL="457072" indent="0">
              <a:buNone/>
              <a:defRPr sz="2800"/>
            </a:lvl2pPr>
            <a:lvl3pPr marL="914144" indent="0">
              <a:buNone/>
              <a:defRPr sz="2400"/>
            </a:lvl3pPr>
            <a:lvl4pPr marL="1371216" indent="0">
              <a:buNone/>
              <a:defRPr sz="2000"/>
            </a:lvl4pPr>
            <a:lvl5pPr marL="1828288" indent="0">
              <a:buNone/>
              <a:defRPr sz="2000"/>
            </a:lvl5pPr>
            <a:lvl6pPr marL="2285360" indent="0">
              <a:buNone/>
              <a:defRPr sz="2000"/>
            </a:lvl6pPr>
            <a:lvl7pPr marL="2742432" indent="0">
              <a:buNone/>
              <a:defRPr sz="2000"/>
            </a:lvl7pPr>
            <a:lvl8pPr marL="3199504" indent="0">
              <a:buNone/>
              <a:defRPr sz="2000"/>
            </a:lvl8pPr>
            <a:lvl9pPr marL="3656576" indent="0">
              <a:buNone/>
              <a:defRPr sz="2000"/>
            </a:lvl9pPr>
          </a:lstStyle>
          <a:p>
            <a:pPr lvl="0"/>
            <a:r>
              <a:rPr lang="en-US" noProof="0" smtClean="0"/>
              <a:t>Drag picture to placeholder or click icon to add</a:t>
            </a:r>
            <a:endParaRPr lang="en-US" noProof="0" dirty="0" smtClean="0"/>
          </a:p>
        </p:txBody>
      </p:sp>
      <p:sp>
        <p:nvSpPr>
          <p:cNvPr id="4" name="Text Placeholder 3"/>
          <p:cNvSpPr>
            <a:spLocks noGrp="1"/>
          </p:cNvSpPr>
          <p:nvPr>
            <p:ph type="body" sz="half" idx="2"/>
          </p:nvPr>
        </p:nvSpPr>
        <p:spPr>
          <a:xfrm>
            <a:off x="1792289" y="5367338"/>
            <a:ext cx="5486400" cy="804862"/>
          </a:xfrm>
          <a:prstGeom prst="rect">
            <a:avLst/>
          </a:prstGeom>
        </p:spPr>
        <p:txBody>
          <a:bodyPr lIns="91415" tIns="45707" rIns="91415" bIns="45707"/>
          <a:lstStyle>
            <a:lvl1pPr marL="0" indent="0">
              <a:buNone/>
              <a:defRPr sz="1400">
                <a:solidFill>
                  <a:schemeClr val="tx1"/>
                </a:solidFill>
              </a:defRPr>
            </a:lvl1pPr>
            <a:lvl2pPr marL="457072" indent="0">
              <a:buNone/>
              <a:defRPr sz="1200"/>
            </a:lvl2pPr>
            <a:lvl3pPr marL="914144" indent="0">
              <a:buNone/>
              <a:defRPr sz="1000"/>
            </a:lvl3pPr>
            <a:lvl4pPr marL="1371216" indent="0">
              <a:buNone/>
              <a:defRPr sz="800"/>
            </a:lvl4pPr>
            <a:lvl5pPr marL="1828288" indent="0">
              <a:buNone/>
              <a:defRPr sz="800"/>
            </a:lvl5pPr>
            <a:lvl6pPr marL="2285360" indent="0">
              <a:buNone/>
              <a:defRPr sz="800"/>
            </a:lvl6pPr>
            <a:lvl7pPr marL="2742432" indent="0">
              <a:buNone/>
              <a:defRPr sz="800"/>
            </a:lvl7pPr>
            <a:lvl8pPr marL="3199504" indent="0">
              <a:buNone/>
              <a:defRPr sz="800"/>
            </a:lvl8pPr>
            <a:lvl9pPr marL="3656576" indent="0">
              <a:buNone/>
              <a:defRPr sz="8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iming>
    <p:tnLst>
      <p:par>
        <p:cTn id="1" dur="indefinite" restart="never" nodeType="tmRoot"/>
      </p:par>
    </p:tnLst>
  </p:timing>
  <p:hf hdr="0" dt="0"/>
  <p:txStyles>
    <p:titleStyle>
      <a:lvl1pPr algn="ctr" rtl="0" eaLnBrk="1" fontAlgn="base" hangingPunct="1">
        <a:spcBef>
          <a:spcPct val="0"/>
        </a:spcBef>
        <a:spcAft>
          <a:spcPct val="0"/>
        </a:spcAft>
        <a:defRPr sz="44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2pPr>
      <a:lvl3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3pPr>
      <a:lvl4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4pPr>
      <a:lvl5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5pPr>
      <a:lvl6pPr marL="457072" algn="ctr" rtl="0" eaLnBrk="1" fontAlgn="base" hangingPunct="1">
        <a:spcBef>
          <a:spcPct val="0"/>
        </a:spcBef>
        <a:spcAft>
          <a:spcPct val="0"/>
        </a:spcAft>
        <a:defRPr sz="4400">
          <a:solidFill>
            <a:schemeClr val="tx2"/>
          </a:solidFill>
          <a:latin typeface="Arial" charset="0"/>
        </a:defRPr>
      </a:lvl6pPr>
      <a:lvl7pPr marL="914144" algn="ctr" rtl="0" eaLnBrk="1" fontAlgn="base" hangingPunct="1">
        <a:spcBef>
          <a:spcPct val="0"/>
        </a:spcBef>
        <a:spcAft>
          <a:spcPct val="0"/>
        </a:spcAft>
        <a:defRPr sz="4400">
          <a:solidFill>
            <a:schemeClr val="tx2"/>
          </a:solidFill>
          <a:latin typeface="Arial" charset="0"/>
        </a:defRPr>
      </a:lvl7pPr>
      <a:lvl8pPr marL="1371216" algn="ctr" rtl="0" eaLnBrk="1" fontAlgn="base" hangingPunct="1">
        <a:spcBef>
          <a:spcPct val="0"/>
        </a:spcBef>
        <a:spcAft>
          <a:spcPct val="0"/>
        </a:spcAft>
        <a:defRPr sz="4400">
          <a:solidFill>
            <a:schemeClr val="tx2"/>
          </a:solidFill>
          <a:latin typeface="Arial" charset="0"/>
        </a:defRPr>
      </a:lvl8pPr>
      <a:lvl9pPr marL="1828288" algn="ctr" rtl="0" eaLnBrk="1" fontAlgn="base" hangingPunct="1">
        <a:spcBef>
          <a:spcPct val="0"/>
        </a:spcBef>
        <a:spcAft>
          <a:spcPct val="0"/>
        </a:spcAft>
        <a:defRPr sz="4400">
          <a:solidFill>
            <a:schemeClr val="tx2"/>
          </a:solidFill>
          <a:latin typeface="Arial" charset="0"/>
        </a:defRPr>
      </a:lvl9pPr>
    </p:titleStyle>
    <p:bodyStyle>
      <a:lvl1pPr marL="342804" indent="-342804"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742" indent="-285670" algn="l" rtl="0" eaLnBrk="1" fontAlgn="base" hangingPunct="1">
        <a:spcBef>
          <a:spcPct val="20000"/>
        </a:spcBef>
        <a:spcAft>
          <a:spcPct val="0"/>
        </a:spcAft>
        <a:buChar char="–"/>
        <a:defRPr sz="2800">
          <a:solidFill>
            <a:schemeClr val="tx1"/>
          </a:solidFill>
          <a:latin typeface="+mn-lt"/>
          <a:ea typeface="ＭＳ Ｐゴシック" charset="-128"/>
        </a:defRPr>
      </a:lvl2pPr>
      <a:lvl3pPr marL="1142680" indent="-228536" algn="l" rtl="0" eaLnBrk="1" fontAlgn="base" hangingPunct="1">
        <a:spcBef>
          <a:spcPct val="20000"/>
        </a:spcBef>
        <a:spcAft>
          <a:spcPct val="0"/>
        </a:spcAft>
        <a:buChar char="•"/>
        <a:defRPr sz="2400">
          <a:solidFill>
            <a:schemeClr val="tx1"/>
          </a:solidFill>
          <a:latin typeface="+mn-lt"/>
          <a:ea typeface="ＭＳ Ｐゴシック" charset="-128"/>
        </a:defRPr>
      </a:lvl3pPr>
      <a:lvl4pPr marL="1599752" indent="-228536" algn="l" rtl="0" eaLnBrk="1" fontAlgn="base" hangingPunct="1">
        <a:spcBef>
          <a:spcPct val="20000"/>
        </a:spcBef>
        <a:spcAft>
          <a:spcPct val="0"/>
        </a:spcAft>
        <a:buChar char="–"/>
        <a:defRPr sz="2000">
          <a:solidFill>
            <a:schemeClr val="tx1"/>
          </a:solidFill>
          <a:latin typeface="+mn-lt"/>
          <a:ea typeface="ＭＳ Ｐゴシック" charset="-128"/>
        </a:defRPr>
      </a:lvl4pPr>
      <a:lvl5pPr marL="2056824" indent="-228536" algn="l" rtl="0" eaLnBrk="1" fontAlgn="base" hangingPunct="1">
        <a:spcBef>
          <a:spcPct val="20000"/>
        </a:spcBef>
        <a:spcAft>
          <a:spcPct val="0"/>
        </a:spcAft>
        <a:buChar char="»"/>
        <a:defRPr sz="2000">
          <a:solidFill>
            <a:schemeClr val="tx1"/>
          </a:solidFill>
          <a:latin typeface="+mn-lt"/>
          <a:ea typeface="ＭＳ Ｐゴシック" charset="-128"/>
        </a:defRPr>
      </a:lvl5pPr>
      <a:lvl6pPr marL="2513896" indent="-228536" algn="l" rtl="0" eaLnBrk="1" fontAlgn="base" hangingPunct="1">
        <a:spcBef>
          <a:spcPct val="20000"/>
        </a:spcBef>
        <a:spcAft>
          <a:spcPct val="0"/>
        </a:spcAft>
        <a:buChar char="»"/>
        <a:defRPr sz="2000">
          <a:solidFill>
            <a:schemeClr val="tx1"/>
          </a:solidFill>
          <a:latin typeface="+mn-lt"/>
        </a:defRPr>
      </a:lvl6pPr>
      <a:lvl7pPr marL="2970968" indent="-228536" algn="l" rtl="0" eaLnBrk="1" fontAlgn="base" hangingPunct="1">
        <a:spcBef>
          <a:spcPct val="20000"/>
        </a:spcBef>
        <a:spcAft>
          <a:spcPct val="0"/>
        </a:spcAft>
        <a:buChar char="»"/>
        <a:defRPr sz="2000">
          <a:solidFill>
            <a:schemeClr val="tx1"/>
          </a:solidFill>
          <a:latin typeface="+mn-lt"/>
        </a:defRPr>
      </a:lvl7pPr>
      <a:lvl8pPr marL="3428040" indent="-228536" algn="l" rtl="0" eaLnBrk="1" fontAlgn="base" hangingPunct="1">
        <a:spcBef>
          <a:spcPct val="20000"/>
        </a:spcBef>
        <a:spcAft>
          <a:spcPct val="0"/>
        </a:spcAft>
        <a:buChar char="»"/>
        <a:defRPr sz="2000">
          <a:solidFill>
            <a:schemeClr val="tx1"/>
          </a:solidFill>
          <a:latin typeface="+mn-lt"/>
        </a:defRPr>
      </a:lvl8pPr>
      <a:lvl9pPr marL="3885112" indent="-228536"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144" rtl="0" eaLnBrk="1" latinLnBrk="0" hangingPunct="1">
        <a:defRPr sz="1800" kern="1200">
          <a:solidFill>
            <a:schemeClr val="tx1"/>
          </a:solidFill>
          <a:latin typeface="+mn-lt"/>
          <a:ea typeface="+mn-ea"/>
          <a:cs typeface="+mn-cs"/>
        </a:defRPr>
      </a:lvl1pPr>
      <a:lvl2pPr marL="457072" algn="l" defTabSz="914144" rtl="0" eaLnBrk="1" latinLnBrk="0" hangingPunct="1">
        <a:defRPr sz="1800" kern="1200">
          <a:solidFill>
            <a:schemeClr val="tx1"/>
          </a:solidFill>
          <a:latin typeface="+mn-lt"/>
          <a:ea typeface="+mn-ea"/>
          <a:cs typeface="+mn-cs"/>
        </a:defRPr>
      </a:lvl2pPr>
      <a:lvl3pPr marL="914144" algn="l" defTabSz="914144" rtl="0" eaLnBrk="1" latinLnBrk="0" hangingPunct="1">
        <a:defRPr sz="1800" kern="1200">
          <a:solidFill>
            <a:schemeClr val="tx1"/>
          </a:solidFill>
          <a:latin typeface="+mn-lt"/>
          <a:ea typeface="+mn-ea"/>
          <a:cs typeface="+mn-cs"/>
        </a:defRPr>
      </a:lvl3pPr>
      <a:lvl4pPr marL="1371216" algn="l" defTabSz="914144" rtl="0" eaLnBrk="1" latinLnBrk="0" hangingPunct="1">
        <a:defRPr sz="1800" kern="1200">
          <a:solidFill>
            <a:schemeClr val="tx1"/>
          </a:solidFill>
          <a:latin typeface="+mn-lt"/>
          <a:ea typeface="+mn-ea"/>
          <a:cs typeface="+mn-cs"/>
        </a:defRPr>
      </a:lvl4pPr>
      <a:lvl5pPr marL="1828288" algn="l" defTabSz="914144" rtl="0" eaLnBrk="1" latinLnBrk="0" hangingPunct="1">
        <a:defRPr sz="1800" kern="1200">
          <a:solidFill>
            <a:schemeClr val="tx1"/>
          </a:solidFill>
          <a:latin typeface="+mn-lt"/>
          <a:ea typeface="+mn-ea"/>
          <a:cs typeface="+mn-cs"/>
        </a:defRPr>
      </a:lvl5pPr>
      <a:lvl6pPr marL="2285360" algn="l" defTabSz="914144" rtl="0" eaLnBrk="1" latinLnBrk="0" hangingPunct="1">
        <a:defRPr sz="1800" kern="1200">
          <a:solidFill>
            <a:schemeClr val="tx1"/>
          </a:solidFill>
          <a:latin typeface="+mn-lt"/>
          <a:ea typeface="+mn-ea"/>
          <a:cs typeface="+mn-cs"/>
        </a:defRPr>
      </a:lvl6pPr>
      <a:lvl7pPr marL="2742432" algn="l" defTabSz="914144" rtl="0" eaLnBrk="1" latinLnBrk="0" hangingPunct="1">
        <a:defRPr sz="1800" kern="1200">
          <a:solidFill>
            <a:schemeClr val="tx1"/>
          </a:solidFill>
          <a:latin typeface="+mn-lt"/>
          <a:ea typeface="+mn-ea"/>
          <a:cs typeface="+mn-cs"/>
        </a:defRPr>
      </a:lvl7pPr>
      <a:lvl8pPr marL="3199504" algn="l" defTabSz="914144" rtl="0" eaLnBrk="1" latinLnBrk="0" hangingPunct="1">
        <a:defRPr sz="1800" kern="1200">
          <a:solidFill>
            <a:schemeClr val="tx1"/>
          </a:solidFill>
          <a:latin typeface="+mn-lt"/>
          <a:ea typeface="+mn-ea"/>
          <a:cs typeface="+mn-cs"/>
        </a:defRPr>
      </a:lvl8pPr>
      <a:lvl9pPr marL="3656576" algn="l" defTabSz="91414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hyperlink" Target="http://www.mehi.masstech.org/Icons" TargetMode="Externa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png"/><Relationship Id="rId1" Type="http://schemas.openxmlformats.org/officeDocument/2006/relationships/slideLayout" Target="../slideLayouts/slideLayout12.xml"/><Relationship Id="rId4" Type="http://schemas.openxmlformats.org/officeDocument/2006/relationships/hyperlink" Target="http://www.mehi.masstech.org/Ico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p:cNvSpPr txBox="1"/>
          <p:nvPr/>
        </p:nvSpPr>
        <p:spPr>
          <a:xfrm>
            <a:off x="0" y="872391"/>
            <a:ext cx="9144000" cy="369332"/>
          </a:xfrm>
          <a:prstGeom prst="rect">
            <a:avLst/>
          </a:prstGeom>
          <a:noFill/>
        </p:spPr>
        <p:txBody>
          <a:bodyPr wrap="square" rtlCol="0">
            <a:spAutoFit/>
          </a:bodyPr>
          <a:lstStyle/>
          <a:p>
            <a:pPr algn="ctr"/>
            <a:r>
              <a:rPr lang="en-US" b="1" dirty="0">
                <a:solidFill>
                  <a:srgbClr val="F37E2D"/>
                </a:solidFill>
              </a:rPr>
              <a:t>CARE COORDINATION FOR SUBSTANCE </a:t>
            </a:r>
            <a:r>
              <a:rPr lang="en-US" b="1" dirty="0" smtClean="0">
                <a:solidFill>
                  <a:srgbClr val="F37E2D"/>
                </a:solidFill>
              </a:rPr>
              <a:t>USE </a:t>
            </a:r>
            <a:r>
              <a:rPr lang="en-US" b="1" dirty="0">
                <a:solidFill>
                  <a:srgbClr val="F37E2D"/>
                </a:solidFill>
              </a:rPr>
              <a:t>DISORDER </a:t>
            </a:r>
            <a:r>
              <a:rPr lang="en-US" b="1" dirty="0" smtClean="0">
                <a:solidFill>
                  <a:srgbClr val="F37E2D"/>
                </a:solidFill>
              </a:rPr>
              <a:t>PATIENTS</a:t>
            </a:r>
          </a:p>
        </p:txBody>
      </p:sp>
      <p:sp>
        <p:nvSpPr>
          <p:cNvPr id="76" name="Oval 75"/>
          <p:cNvSpPr>
            <a:spLocks/>
          </p:cNvSpPr>
          <p:nvPr/>
        </p:nvSpPr>
        <p:spPr>
          <a:xfrm>
            <a:off x="1816456" y="1572676"/>
            <a:ext cx="5503169" cy="3935656"/>
          </a:xfrm>
          <a:prstGeom prst="ellipse">
            <a:avLst/>
          </a:prstGeom>
          <a:solidFill>
            <a:srgbClr val="F0F0F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7" name="Straight Connector 76"/>
          <p:cNvCxnSpPr>
            <a:cxnSpLocks/>
            <a:stCxn id="76" idx="3"/>
            <a:endCxn id="76" idx="7"/>
          </p:cNvCxnSpPr>
          <p:nvPr/>
        </p:nvCxnSpPr>
        <p:spPr>
          <a:xfrm flipV="1">
            <a:off x="2622376" y="2149039"/>
            <a:ext cx="3891329" cy="2754240"/>
          </a:xfrm>
          <a:prstGeom prst="line">
            <a:avLst/>
          </a:prstGeom>
          <a:ln w="12700">
            <a:prstDash val="dash"/>
          </a:ln>
          <a:effectLst/>
        </p:spPr>
        <p:style>
          <a:lnRef idx="2">
            <a:schemeClr val="accent1"/>
          </a:lnRef>
          <a:fillRef idx="0">
            <a:schemeClr val="accent1"/>
          </a:fillRef>
          <a:effectRef idx="1">
            <a:schemeClr val="accent1"/>
          </a:effectRef>
          <a:fontRef idx="minor">
            <a:schemeClr val="tx1"/>
          </a:fontRef>
        </p:style>
      </p:cxnSp>
      <p:cxnSp>
        <p:nvCxnSpPr>
          <p:cNvPr id="78" name="Straight Connector 77"/>
          <p:cNvCxnSpPr>
            <a:cxnSpLocks/>
            <a:stCxn id="76" idx="1"/>
            <a:endCxn id="76" idx="5"/>
          </p:cNvCxnSpPr>
          <p:nvPr/>
        </p:nvCxnSpPr>
        <p:spPr>
          <a:xfrm>
            <a:off x="2622376" y="2149039"/>
            <a:ext cx="3891329" cy="2754240"/>
          </a:xfrm>
          <a:prstGeom prst="line">
            <a:avLst/>
          </a:prstGeom>
          <a:ln w="12700">
            <a:prstDash val="dash"/>
          </a:ln>
          <a:effectLst/>
        </p:spPr>
        <p:style>
          <a:lnRef idx="2">
            <a:schemeClr val="accent1"/>
          </a:lnRef>
          <a:fillRef idx="0">
            <a:schemeClr val="accent1"/>
          </a:fillRef>
          <a:effectRef idx="1">
            <a:schemeClr val="accent1"/>
          </a:effectRef>
          <a:fontRef idx="minor">
            <a:schemeClr val="tx1"/>
          </a:fontRef>
        </p:style>
      </p:cxnSp>
      <p:sp>
        <p:nvSpPr>
          <p:cNvPr id="79" name="Oval 78"/>
          <p:cNvSpPr>
            <a:spLocks/>
          </p:cNvSpPr>
          <p:nvPr/>
        </p:nvSpPr>
        <p:spPr>
          <a:xfrm>
            <a:off x="3203752" y="2537862"/>
            <a:ext cx="2708856" cy="1937270"/>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e</a:t>
            </a:r>
            <a:endParaRPr lang="en-US" dirty="0"/>
          </a:p>
        </p:txBody>
      </p:sp>
      <p:sp>
        <p:nvSpPr>
          <p:cNvPr id="87" name="TextBox 86"/>
          <p:cNvSpPr txBox="1"/>
          <p:nvPr/>
        </p:nvSpPr>
        <p:spPr>
          <a:xfrm>
            <a:off x="1968650" y="3744524"/>
            <a:ext cx="1283102" cy="261610"/>
          </a:xfrm>
          <a:prstGeom prst="rect">
            <a:avLst/>
          </a:prstGeom>
          <a:noFill/>
        </p:spPr>
        <p:txBody>
          <a:bodyPr wrap="square" rtlCol="0">
            <a:spAutoFit/>
          </a:bodyPr>
          <a:lstStyle/>
          <a:p>
            <a:pPr algn="ctr"/>
            <a:r>
              <a:rPr lang="en-US" sz="1100" b="1" dirty="0">
                <a:solidFill>
                  <a:srgbClr val="012653"/>
                </a:solidFill>
                <a:cs typeface="Arial"/>
              </a:rPr>
              <a:t>Hospitals</a:t>
            </a:r>
          </a:p>
        </p:txBody>
      </p:sp>
      <p:sp>
        <p:nvSpPr>
          <p:cNvPr id="88" name="TextBox 87"/>
          <p:cNvSpPr txBox="1"/>
          <p:nvPr/>
        </p:nvSpPr>
        <p:spPr>
          <a:xfrm>
            <a:off x="4465543" y="1987363"/>
            <a:ext cx="1741380" cy="430887"/>
          </a:xfrm>
          <a:prstGeom prst="rect">
            <a:avLst/>
          </a:prstGeom>
          <a:noFill/>
        </p:spPr>
        <p:txBody>
          <a:bodyPr wrap="square" rtlCol="0">
            <a:spAutoFit/>
          </a:bodyPr>
          <a:lstStyle/>
          <a:p>
            <a:r>
              <a:rPr lang="en-US" sz="1100" b="1" dirty="0">
                <a:solidFill>
                  <a:srgbClr val="012653"/>
                </a:solidFill>
                <a:cs typeface="Arial"/>
              </a:rPr>
              <a:t>Substance Abuse Treatment Centers</a:t>
            </a:r>
          </a:p>
        </p:txBody>
      </p:sp>
      <p:sp>
        <p:nvSpPr>
          <p:cNvPr id="89" name="TextBox 88"/>
          <p:cNvSpPr txBox="1"/>
          <p:nvPr/>
        </p:nvSpPr>
        <p:spPr>
          <a:xfrm>
            <a:off x="4461280" y="4787550"/>
            <a:ext cx="1719367" cy="430887"/>
          </a:xfrm>
          <a:prstGeom prst="rect">
            <a:avLst/>
          </a:prstGeom>
          <a:noFill/>
        </p:spPr>
        <p:txBody>
          <a:bodyPr wrap="square" rtlCol="0">
            <a:spAutoFit/>
          </a:bodyPr>
          <a:lstStyle/>
          <a:p>
            <a:r>
              <a:rPr lang="en-US" sz="1100" b="1" dirty="0">
                <a:solidFill>
                  <a:srgbClr val="012653"/>
                </a:solidFill>
                <a:cs typeface="Arial"/>
              </a:rPr>
              <a:t>Integrated </a:t>
            </a:r>
            <a:br>
              <a:rPr lang="en-US" sz="1100" b="1" dirty="0">
                <a:solidFill>
                  <a:srgbClr val="012653"/>
                </a:solidFill>
                <a:cs typeface="Arial"/>
              </a:rPr>
            </a:br>
            <a:r>
              <a:rPr lang="en-US" sz="1100" b="1" dirty="0">
                <a:solidFill>
                  <a:srgbClr val="012653"/>
                </a:solidFill>
                <a:cs typeface="Arial"/>
              </a:rPr>
              <a:t>Healthcare Centers</a:t>
            </a:r>
          </a:p>
        </p:txBody>
      </p:sp>
      <p:sp>
        <p:nvSpPr>
          <p:cNvPr id="96" name="TextBox 95"/>
          <p:cNvSpPr txBox="1"/>
          <p:nvPr/>
        </p:nvSpPr>
        <p:spPr>
          <a:xfrm>
            <a:off x="5912609" y="3747782"/>
            <a:ext cx="1254822" cy="430887"/>
          </a:xfrm>
          <a:prstGeom prst="rect">
            <a:avLst/>
          </a:prstGeom>
          <a:noFill/>
        </p:spPr>
        <p:txBody>
          <a:bodyPr wrap="square" rtlCol="0">
            <a:spAutoFit/>
          </a:bodyPr>
          <a:lstStyle/>
          <a:p>
            <a:pPr algn="ctr"/>
            <a:r>
              <a:rPr lang="en-US" sz="1100" b="1" dirty="0">
                <a:solidFill>
                  <a:srgbClr val="012653"/>
                </a:solidFill>
                <a:cs typeface="Arial"/>
              </a:rPr>
              <a:t>Mental Health </a:t>
            </a:r>
            <a:br>
              <a:rPr lang="en-US" sz="1100" b="1" dirty="0">
                <a:solidFill>
                  <a:srgbClr val="012653"/>
                </a:solidFill>
                <a:cs typeface="Arial"/>
              </a:rPr>
            </a:br>
            <a:r>
              <a:rPr lang="en-US" sz="1100" b="1" dirty="0">
                <a:solidFill>
                  <a:srgbClr val="012653"/>
                </a:solidFill>
                <a:cs typeface="Arial"/>
              </a:rPr>
              <a:t>Facilities</a:t>
            </a:r>
          </a:p>
        </p:txBody>
      </p:sp>
      <p:grpSp>
        <p:nvGrpSpPr>
          <p:cNvPr id="8" name="Group 7"/>
          <p:cNvGrpSpPr/>
          <p:nvPr/>
        </p:nvGrpSpPr>
        <p:grpSpPr>
          <a:xfrm>
            <a:off x="1224280" y="5675356"/>
            <a:ext cx="6736907" cy="750200"/>
            <a:chOff x="1295400" y="5675356"/>
            <a:chExt cx="6736907" cy="750200"/>
          </a:xfrm>
        </p:grpSpPr>
        <p:sp>
          <p:nvSpPr>
            <p:cNvPr id="28" name="Rectangle 17"/>
            <p:cNvSpPr>
              <a:spLocks noChangeArrowheads="1"/>
            </p:cNvSpPr>
            <p:nvPr/>
          </p:nvSpPr>
          <p:spPr bwMode="auto">
            <a:xfrm>
              <a:off x="1295400" y="5680897"/>
              <a:ext cx="779780" cy="744659"/>
            </a:xfrm>
            <a:prstGeom prst="rect">
              <a:avLst/>
            </a:prstGeom>
            <a:noFill/>
            <a:ln w="9525">
              <a:solidFill>
                <a:srgbClr val="F37E2D"/>
              </a:solidFill>
              <a:miter lim="800000"/>
              <a:headEnd/>
              <a:tailEnd/>
            </a:ln>
            <a:extLst>
              <a:ext uri="{909E8E84-426E-40dd-AFC4-6F175D3DCCD1}">
                <a14:hiddenFill xmlns:a14="http://schemas.microsoft.com/office/drawing/2010/main" xmlns="">
                  <a:solidFill>
                    <a:schemeClr val="bg1"/>
                  </a:solidFill>
                </a14:hiddenFill>
              </a:ext>
            </a:extLst>
          </p:spPr>
          <p:txBody>
            <a:bodyPr wrap="none" anchor="ctr"/>
            <a:lstStyle/>
            <a:p>
              <a:endParaRPr lang="en-US"/>
            </a:p>
          </p:txBody>
        </p:sp>
        <p:sp>
          <p:nvSpPr>
            <p:cNvPr id="29" name="Rectangle 18"/>
            <p:cNvSpPr>
              <a:spLocks noChangeArrowheads="1"/>
            </p:cNvSpPr>
            <p:nvPr/>
          </p:nvSpPr>
          <p:spPr bwMode="auto">
            <a:xfrm>
              <a:off x="1295401" y="5884068"/>
              <a:ext cx="779780" cy="29051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square">
              <a:spAutoFit/>
            </a:bodyPr>
            <a:lstStyle/>
            <a:p>
              <a:pPr algn="ctr"/>
              <a:r>
                <a:rPr lang="en-US" sz="1300" dirty="0" smtClean="0">
                  <a:solidFill>
                    <a:srgbClr val="F37E2D"/>
                  </a:solidFill>
                </a:rPr>
                <a:t>GOALS</a:t>
              </a:r>
              <a:endParaRPr lang="en-US" sz="1300" dirty="0">
                <a:solidFill>
                  <a:srgbClr val="F37E2D"/>
                </a:solidFill>
              </a:endParaRPr>
            </a:p>
          </p:txBody>
        </p:sp>
        <p:sp>
          <p:nvSpPr>
            <p:cNvPr id="6" name="TextBox 5"/>
            <p:cNvSpPr txBox="1"/>
            <p:nvPr/>
          </p:nvSpPr>
          <p:spPr>
            <a:xfrm>
              <a:off x="2141341" y="5684892"/>
              <a:ext cx="1097280" cy="740664"/>
            </a:xfrm>
            <a:prstGeom prst="rect">
              <a:avLst/>
            </a:prstGeom>
            <a:noFill/>
            <a:ln>
              <a:solidFill>
                <a:schemeClr val="accent2"/>
              </a:solidFill>
            </a:ln>
          </p:spPr>
          <p:txBody>
            <a:bodyPr wrap="square" rtlCol="0" anchor="ctr" anchorCtr="0">
              <a:noAutofit/>
            </a:bodyPr>
            <a:lstStyle/>
            <a:p>
              <a:pPr algn="ctr">
                <a:lnSpc>
                  <a:spcPts val="1100"/>
                </a:lnSpc>
              </a:pPr>
              <a:r>
                <a:rPr lang="en-US" sz="900" b="1" dirty="0">
                  <a:solidFill>
                    <a:srgbClr val="012653"/>
                  </a:solidFill>
                  <a:cs typeface="Arial"/>
                </a:rPr>
                <a:t>Developing </a:t>
              </a:r>
              <a:br>
                <a:rPr lang="en-US" sz="900" b="1" dirty="0">
                  <a:solidFill>
                    <a:srgbClr val="012653"/>
                  </a:solidFill>
                  <a:cs typeface="Arial"/>
                </a:rPr>
              </a:br>
              <a:r>
                <a:rPr lang="en-US" sz="900" b="1" dirty="0">
                  <a:solidFill>
                    <a:srgbClr val="012653"/>
                  </a:solidFill>
                  <a:cs typeface="Arial"/>
                </a:rPr>
                <a:t>workflows </a:t>
              </a:r>
              <a:br>
                <a:rPr lang="en-US" sz="900" b="1" dirty="0">
                  <a:solidFill>
                    <a:srgbClr val="012653"/>
                  </a:solidFill>
                  <a:cs typeface="Arial"/>
                </a:rPr>
              </a:br>
              <a:r>
                <a:rPr lang="en-US" sz="900" b="1" dirty="0">
                  <a:solidFill>
                    <a:srgbClr val="012653"/>
                  </a:solidFill>
                  <a:cs typeface="Arial"/>
                </a:rPr>
                <a:t>at each </a:t>
              </a:r>
              <a:br>
                <a:rPr lang="en-US" sz="900" b="1" dirty="0">
                  <a:solidFill>
                    <a:srgbClr val="012653"/>
                  </a:solidFill>
                  <a:cs typeface="Arial"/>
                </a:rPr>
              </a:br>
              <a:r>
                <a:rPr lang="en-US" sz="900" b="1" dirty="0">
                  <a:solidFill>
                    <a:srgbClr val="012653"/>
                  </a:solidFill>
                  <a:cs typeface="Arial"/>
                </a:rPr>
                <a:t>provider</a:t>
              </a:r>
            </a:p>
          </p:txBody>
        </p:sp>
        <p:sp>
          <p:nvSpPr>
            <p:cNvPr id="38" name="TextBox 37"/>
            <p:cNvSpPr txBox="1"/>
            <p:nvPr/>
          </p:nvSpPr>
          <p:spPr>
            <a:xfrm>
              <a:off x="3289605" y="5680897"/>
              <a:ext cx="1269645" cy="740664"/>
            </a:xfrm>
            <a:prstGeom prst="rect">
              <a:avLst/>
            </a:prstGeom>
            <a:noFill/>
            <a:ln>
              <a:solidFill>
                <a:schemeClr val="accent2"/>
              </a:solidFill>
            </a:ln>
          </p:spPr>
          <p:txBody>
            <a:bodyPr wrap="square" rtlCol="0" anchor="ctr" anchorCtr="0">
              <a:noAutofit/>
            </a:bodyPr>
            <a:lstStyle/>
            <a:p>
              <a:pPr algn="ctr">
                <a:lnSpc>
                  <a:spcPts val="1100"/>
                </a:lnSpc>
              </a:pPr>
              <a:r>
                <a:rPr lang="en-US" sz="900" b="1" dirty="0">
                  <a:solidFill>
                    <a:srgbClr val="012653"/>
                  </a:solidFill>
                  <a:cs typeface="Arial"/>
                </a:rPr>
                <a:t>Consistent </a:t>
              </a:r>
              <a:br>
                <a:rPr lang="en-US" sz="900" b="1" dirty="0">
                  <a:solidFill>
                    <a:srgbClr val="012653"/>
                  </a:solidFill>
                  <a:cs typeface="Arial"/>
                </a:rPr>
              </a:br>
              <a:r>
                <a:rPr lang="en-US" sz="900" b="1" dirty="0">
                  <a:solidFill>
                    <a:srgbClr val="012653"/>
                  </a:solidFill>
                  <a:cs typeface="Arial"/>
                </a:rPr>
                <a:t>referral and </a:t>
              </a:r>
              <a:br>
                <a:rPr lang="en-US" sz="900" b="1" dirty="0">
                  <a:solidFill>
                    <a:srgbClr val="012653"/>
                  </a:solidFill>
                  <a:cs typeface="Arial"/>
                </a:rPr>
              </a:br>
              <a:r>
                <a:rPr lang="en-US" sz="900" b="1" dirty="0">
                  <a:solidFill>
                    <a:srgbClr val="012653"/>
                  </a:solidFill>
                  <a:cs typeface="Arial"/>
                </a:rPr>
                <a:t>privacy protocols between providers</a:t>
              </a:r>
            </a:p>
          </p:txBody>
        </p:sp>
        <p:sp>
          <p:nvSpPr>
            <p:cNvPr id="39" name="TextBox 38"/>
            <p:cNvSpPr txBox="1"/>
            <p:nvPr/>
          </p:nvSpPr>
          <p:spPr>
            <a:xfrm>
              <a:off x="4630371" y="5678032"/>
              <a:ext cx="1097280" cy="740664"/>
            </a:xfrm>
            <a:prstGeom prst="rect">
              <a:avLst/>
            </a:prstGeom>
            <a:noFill/>
            <a:ln>
              <a:solidFill>
                <a:schemeClr val="accent2"/>
              </a:solidFill>
            </a:ln>
          </p:spPr>
          <p:txBody>
            <a:bodyPr wrap="square" rtlCol="0" anchor="ctr" anchorCtr="0">
              <a:noAutofit/>
            </a:bodyPr>
            <a:lstStyle/>
            <a:p>
              <a:pPr algn="ctr">
                <a:lnSpc>
                  <a:spcPts val="1100"/>
                </a:lnSpc>
              </a:pPr>
              <a:r>
                <a:rPr lang="en-US" sz="900" b="1" dirty="0">
                  <a:solidFill>
                    <a:srgbClr val="012653"/>
                  </a:solidFill>
                  <a:cs typeface="Arial"/>
                </a:rPr>
                <a:t>Content, </a:t>
              </a:r>
              <a:br>
                <a:rPr lang="en-US" sz="900" b="1" dirty="0">
                  <a:solidFill>
                    <a:srgbClr val="012653"/>
                  </a:solidFill>
                  <a:cs typeface="Arial"/>
                </a:rPr>
              </a:br>
              <a:r>
                <a:rPr lang="en-US" sz="900" b="1" dirty="0">
                  <a:solidFill>
                    <a:srgbClr val="012653"/>
                  </a:solidFill>
                  <a:cs typeface="Arial"/>
                </a:rPr>
                <a:t>data set and </a:t>
              </a:r>
              <a:br>
                <a:rPr lang="en-US" sz="900" b="1" dirty="0">
                  <a:solidFill>
                    <a:srgbClr val="012653"/>
                  </a:solidFill>
                  <a:cs typeface="Arial"/>
                </a:rPr>
              </a:br>
              <a:r>
                <a:rPr lang="en-US" sz="900" b="1" dirty="0">
                  <a:solidFill>
                    <a:srgbClr val="012653"/>
                  </a:solidFill>
                  <a:cs typeface="Arial"/>
                </a:rPr>
                <a:t>formatting </a:t>
              </a:r>
              <a:br>
                <a:rPr lang="en-US" sz="900" b="1" dirty="0">
                  <a:solidFill>
                    <a:srgbClr val="012653"/>
                  </a:solidFill>
                  <a:cs typeface="Arial"/>
                </a:rPr>
              </a:br>
              <a:r>
                <a:rPr lang="en-US" sz="900" b="1" dirty="0">
                  <a:solidFill>
                    <a:srgbClr val="012653"/>
                  </a:solidFill>
                  <a:cs typeface="Arial"/>
                </a:rPr>
                <a:t>standards</a:t>
              </a:r>
            </a:p>
          </p:txBody>
        </p:sp>
        <p:sp>
          <p:nvSpPr>
            <p:cNvPr id="40" name="TextBox 39"/>
            <p:cNvSpPr txBox="1"/>
            <p:nvPr/>
          </p:nvSpPr>
          <p:spPr>
            <a:xfrm>
              <a:off x="5782969" y="5675356"/>
              <a:ext cx="1097280" cy="740664"/>
            </a:xfrm>
            <a:prstGeom prst="rect">
              <a:avLst/>
            </a:prstGeom>
            <a:noFill/>
            <a:ln>
              <a:solidFill>
                <a:schemeClr val="accent2"/>
              </a:solidFill>
            </a:ln>
          </p:spPr>
          <p:txBody>
            <a:bodyPr wrap="square" rtlCol="0" anchor="ctr" anchorCtr="0">
              <a:noAutofit/>
            </a:bodyPr>
            <a:lstStyle/>
            <a:p>
              <a:pPr algn="ctr">
                <a:lnSpc>
                  <a:spcPts val="1100"/>
                </a:lnSpc>
              </a:pPr>
              <a:r>
                <a:rPr lang="en-US" sz="900" b="1" dirty="0">
                  <a:solidFill>
                    <a:srgbClr val="012653"/>
                  </a:solidFill>
                  <a:cs typeface="Arial"/>
                </a:rPr>
                <a:t>Developing </a:t>
              </a:r>
              <a:br>
                <a:rPr lang="en-US" sz="900" b="1" dirty="0">
                  <a:solidFill>
                    <a:srgbClr val="012653"/>
                  </a:solidFill>
                  <a:cs typeface="Arial"/>
                </a:rPr>
              </a:br>
              <a:r>
                <a:rPr lang="en-US" sz="900" b="1" dirty="0">
                  <a:solidFill>
                    <a:srgbClr val="012653"/>
                  </a:solidFill>
                  <a:cs typeface="Arial"/>
                </a:rPr>
                <a:t>technical infrastructure </a:t>
              </a:r>
              <a:br>
                <a:rPr lang="en-US" sz="900" b="1" dirty="0">
                  <a:solidFill>
                    <a:srgbClr val="012653"/>
                  </a:solidFill>
                  <a:cs typeface="Arial"/>
                </a:rPr>
              </a:br>
              <a:r>
                <a:rPr lang="en-US" sz="900" b="1" dirty="0">
                  <a:solidFill>
                    <a:srgbClr val="012653"/>
                  </a:solidFill>
                  <a:cs typeface="Arial"/>
                </a:rPr>
                <a:t>to support</a:t>
              </a:r>
            </a:p>
          </p:txBody>
        </p:sp>
        <p:sp>
          <p:nvSpPr>
            <p:cNvPr id="41" name="TextBox 40"/>
            <p:cNvSpPr txBox="1"/>
            <p:nvPr/>
          </p:nvSpPr>
          <p:spPr>
            <a:xfrm>
              <a:off x="6935027" y="5675356"/>
              <a:ext cx="1097280" cy="740664"/>
            </a:xfrm>
            <a:prstGeom prst="rect">
              <a:avLst/>
            </a:prstGeom>
            <a:noFill/>
            <a:ln>
              <a:solidFill>
                <a:schemeClr val="accent2"/>
              </a:solidFill>
            </a:ln>
          </p:spPr>
          <p:txBody>
            <a:bodyPr wrap="square" rtlCol="0" anchor="ctr" anchorCtr="0">
              <a:noAutofit/>
            </a:bodyPr>
            <a:lstStyle/>
            <a:p>
              <a:pPr algn="ctr">
                <a:lnSpc>
                  <a:spcPts val="1100"/>
                </a:lnSpc>
              </a:pPr>
              <a:r>
                <a:rPr lang="en-US" sz="900" b="1" dirty="0">
                  <a:solidFill>
                    <a:srgbClr val="012653"/>
                  </a:solidFill>
                  <a:cs typeface="Arial"/>
                </a:rPr>
                <a:t>Some facilities </a:t>
              </a:r>
              <a:br>
                <a:rPr lang="en-US" sz="900" b="1" dirty="0">
                  <a:solidFill>
                    <a:srgbClr val="012653"/>
                  </a:solidFill>
                  <a:cs typeface="Arial"/>
                </a:rPr>
              </a:br>
              <a:r>
                <a:rPr lang="en-US" sz="900" b="1" dirty="0">
                  <a:solidFill>
                    <a:srgbClr val="012653"/>
                  </a:solidFill>
                  <a:cs typeface="Arial"/>
                </a:rPr>
                <a:t>will be building connections to </a:t>
              </a:r>
              <a:br>
                <a:rPr lang="en-US" sz="900" b="1" dirty="0">
                  <a:solidFill>
                    <a:srgbClr val="012653"/>
                  </a:solidFill>
                  <a:cs typeface="Arial"/>
                </a:rPr>
              </a:br>
              <a:r>
                <a:rPr lang="en-US" sz="900" b="1" dirty="0">
                  <a:solidFill>
                    <a:srgbClr val="012653"/>
                  </a:solidFill>
                  <a:cs typeface="Arial"/>
                </a:rPr>
                <a:t>the MA </a:t>
              </a:r>
              <a:r>
                <a:rPr lang="en-US" sz="900" b="1" dirty="0" err="1">
                  <a:solidFill>
                    <a:srgbClr val="012653"/>
                  </a:solidFill>
                  <a:cs typeface="Arial"/>
                </a:rPr>
                <a:t>HIway</a:t>
              </a:r>
              <a:endParaRPr lang="en-US" sz="900" b="1" dirty="0">
                <a:solidFill>
                  <a:srgbClr val="012653"/>
                </a:solidFill>
                <a:cs typeface="Arial"/>
              </a:endParaRPr>
            </a:p>
          </p:txBody>
        </p:sp>
      </p:grpSp>
      <p:sp>
        <p:nvSpPr>
          <p:cNvPr id="47" name="TextBox 46"/>
          <p:cNvSpPr txBox="1"/>
          <p:nvPr/>
        </p:nvSpPr>
        <p:spPr>
          <a:xfrm>
            <a:off x="1" y="6629400"/>
            <a:ext cx="2903220" cy="230832"/>
          </a:xfrm>
          <a:prstGeom prst="rect">
            <a:avLst/>
          </a:prstGeom>
          <a:noFill/>
          <a:ln>
            <a:noFill/>
          </a:ln>
        </p:spPr>
        <p:txBody>
          <a:bodyPr wrap="square" rtlCol="0">
            <a:spAutoFit/>
          </a:bodyPr>
          <a:lstStyle/>
          <a:p>
            <a:r>
              <a:rPr lang="en-US" sz="900" dirty="0" smtClean="0"/>
              <a:t>Icons provided by</a:t>
            </a:r>
            <a:r>
              <a:rPr lang="en-US" sz="900" dirty="0" smtClean="0">
                <a:solidFill>
                  <a:schemeClr val="accent1">
                    <a:lumMod val="75000"/>
                  </a:schemeClr>
                </a:solidFill>
              </a:rPr>
              <a:t> </a:t>
            </a:r>
            <a:r>
              <a:rPr lang="en-US" sz="900" b="1" dirty="0" err="1" smtClean="0">
                <a:solidFill>
                  <a:srgbClr val="577ABC"/>
                </a:solidFill>
              </a:rPr>
              <a:t>MeHI</a:t>
            </a:r>
            <a:r>
              <a:rPr lang="en-US" sz="900" dirty="0" smtClean="0">
                <a:solidFill>
                  <a:schemeClr val="accent1">
                    <a:lumMod val="75000"/>
                  </a:schemeClr>
                </a:solidFill>
              </a:rPr>
              <a:t> </a:t>
            </a:r>
            <a:r>
              <a:rPr lang="en-US" sz="900" dirty="0" smtClean="0"/>
              <a:t>at </a:t>
            </a:r>
            <a:r>
              <a:rPr lang="en-US" sz="900" dirty="0" smtClean="0">
                <a:hlinkClick r:id="rId2"/>
              </a:rPr>
              <a:t>mehi.masstech.org/Icons</a:t>
            </a:r>
            <a:r>
              <a:rPr lang="en-US" sz="900" dirty="0" smtClean="0"/>
              <a:t> </a:t>
            </a:r>
            <a:endParaRPr lang="en-US" sz="900" dirty="0"/>
          </a:p>
        </p:txBody>
      </p:sp>
      <p:pic>
        <p:nvPicPr>
          <p:cNvPr id="51" name="Picture 50"/>
          <p:cNvPicPr>
            <a:picLocks noChangeAspect="1"/>
          </p:cNvPicPr>
          <p:nvPr/>
        </p:nvPicPr>
        <p:blipFill>
          <a:blip r:embed="rId3"/>
          <a:srcRect r="-38" b="9999"/>
          <a:stretch>
            <a:fillRect/>
          </a:stretch>
        </p:blipFill>
        <p:spPr>
          <a:xfrm>
            <a:off x="4" y="788670"/>
            <a:ext cx="9159246" cy="45720"/>
          </a:xfrm>
          <a:prstGeom prst="rect">
            <a:avLst/>
          </a:prstGeom>
          <a:effectLst/>
        </p:spPr>
      </p:pic>
      <p:pic>
        <p:nvPicPr>
          <p:cNvPr id="31" name="Picture 3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88230" y="2856153"/>
            <a:ext cx="533912" cy="1284726"/>
          </a:xfrm>
          <a:prstGeom prst="rect">
            <a:avLst/>
          </a:prstGeom>
        </p:spPr>
      </p:pic>
      <p:sp>
        <p:nvSpPr>
          <p:cNvPr id="32" name="Folded Corner 31"/>
          <p:cNvSpPr/>
          <p:nvPr/>
        </p:nvSpPr>
        <p:spPr>
          <a:xfrm>
            <a:off x="4293047" y="2649640"/>
            <a:ext cx="630936" cy="686310"/>
          </a:xfrm>
          <a:prstGeom prst="foldedCorner">
            <a:avLst/>
          </a:prstGeom>
          <a:solidFill>
            <a:srgbClr val="7CA5D7"/>
          </a:solidFill>
          <a:ln>
            <a:noFill/>
          </a:ln>
          <a:effectLst/>
        </p:spPr>
        <p:style>
          <a:lnRef idx="1">
            <a:schemeClr val="accent1"/>
          </a:lnRef>
          <a:fillRef idx="3">
            <a:schemeClr val="accent1"/>
          </a:fillRef>
          <a:effectRef idx="2">
            <a:schemeClr val="accent1"/>
          </a:effectRef>
          <a:fontRef idx="minor">
            <a:schemeClr val="lt1"/>
          </a:fontRef>
        </p:style>
        <p:txBody>
          <a:bodyPr lIns="0" tIns="91440" rIns="0" bIns="0" rtlCol="0" anchor="ctr"/>
          <a:lstStyle/>
          <a:p>
            <a:pPr algn="ctr">
              <a:lnSpc>
                <a:spcPts val="1000"/>
              </a:lnSpc>
            </a:pPr>
            <a:r>
              <a:rPr lang="en-US" sz="900" b="1" dirty="0" smtClean="0">
                <a:solidFill>
                  <a:srgbClr val="012653"/>
                </a:solidFill>
                <a:latin typeface="Calibri"/>
                <a:cs typeface="Calibri"/>
              </a:rPr>
              <a:t>Referrals</a:t>
            </a:r>
          </a:p>
          <a:p>
            <a:pPr algn="ctr">
              <a:lnSpc>
                <a:spcPts val="1000"/>
              </a:lnSpc>
            </a:pPr>
            <a:r>
              <a:rPr lang="en-US" sz="900" dirty="0" smtClean="0">
                <a:solidFill>
                  <a:srgbClr val="012653"/>
                </a:solidFill>
                <a:latin typeface="Calibri"/>
                <a:cs typeface="Calibri"/>
              </a:rPr>
              <a:t>Ordering </a:t>
            </a:r>
            <a:br>
              <a:rPr lang="en-US" sz="900" dirty="0" smtClean="0">
                <a:solidFill>
                  <a:srgbClr val="012653"/>
                </a:solidFill>
                <a:latin typeface="Calibri"/>
                <a:cs typeface="Calibri"/>
              </a:rPr>
            </a:br>
            <a:r>
              <a:rPr lang="en-US" sz="900" dirty="0" smtClean="0">
                <a:solidFill>
                  <a:srgbClr val="012653"/>
                </a:solidFill>
                <a:latin typeface="Calibri"/>
                <a:cs typeface="Calibri"/>
              </a:rPr>
              <a:t>&amp; sharing referral </a:t>
            </a:r>
            <a:br>
              <a:rPr lang="en-US" sz="900" dirty="0" smtClean="0">
                <a:solidFill>
                  <a:srgbClr val="012653"/>
                </a:solidFill>
                <a:latin typeface="Calibri"/>
                <a:cs typeface="Calibri"/>
              </a:rPr>
            </a:br>
            <a:r>
              <a:rPr lang="en-US" sz="900" dirty="0" smtClean="0">
                <a:solidFill>
                  <a:srgbClr val="012653"/>
                </a:solidFill>
                <a:latin typeface="Calibri"/>
                <a:cs typeface="Calibri"/>
              </a:rPr>
              <a:t>status</a:t>
            </a:r>
            <a:endParaRPr lang="en-US" sz="900" dirty="0">
              <a:solidFill>
                <a:srgbClr val="012653"/>
              </a:solidFill>
              <a:latin typeface="Calibri"/>
              <a:cs typeface="Calibri"/>
            </a:endParaRPr>
          </a:p>
        </p:txBody>
      </p:sp>
      <p:sp>
        <p:nvSpPr>
          <p:cNvPr id="34" name="Folded Corner 33"/>
          <p:cNvSpPr/>
          <p:nvPr/>
        </p:nvSpPr>
        <p:spPr>
          <a:xfrm>
            <a:off x="5015891" y="3295015"/>
            <a:ext cx="630936" cy="592130"/>
          </a:xfrm>
          <a:prstGeom prst="foldedCorner">
            <a:avLst/>
          </a:prstGeom>
          <a:solidFill>
            <a:srgbClr val="7CA5D7"/>
          </a:solidFill>
          <a:ln>
            <a:noFill/>
          </a:ln>
          <a:effectLst/>
        </p:spPr>
        <p:style>
          <a:lnRef idx="1">
            <a:schemeClr val="accent1"/>
          </a:lnRef>
          <a:fillRef idx="3">
            <a:schemeClr val="accent1"/>
          </a:fillRef>
          <a:effectRef idx="2">
            <a:schemeClr val="accent1"/>
          </a:effectRef>
          <a:fontRef idx="minor">
            <a:schemeClr val="lt1"/>
          </a:fontRef>
        </p:style>
        <p:txBody>
          <a:bodyPr lIns="0" tIns="91440" rIns="0" bIns="0" rtlCol="0" anchor="ctr"/>
          <a:lstStyle/>
          <a:p>
            <a:pPr algn="ctr">
              <a:lnSpc>
                <a:spcPts val="1000"/>
              </a:lnSpc>
            </a:pPr>
            <a:r>
              <a:rPr lang="en-US" sz="900" b="1" dirty="0">
                <a:solidFill>
                  <a:srgbClr val="012653"/>
                </a:solidFill>
                <a:latin typeface="Calibri"/>
                <a:cs typeface="Calibri"/>
              </a:rPr>
              <a:t>Medication </a:t>
            </a:r>
            <a:br>
              <a:rPr lang="en-US" sz="900" b="1" dirty="0">
                <a:solidFill>
                  <a:srgbClr val="012653"/>
                </a:solidFill>
                <a:latin typeface="Calibri"/>
                <a:cs typeface="Calibri"/>
              </a:rPr>
            </a:br>
            <a:r>
              <a:rPr lang="en-US" sz="900" b="1" dirty="0">
                <a:solidFill>
                  <a:srgbClr val="012653"/>
                </a:solidFill>
                <a:latin typeface="Calibri"/>
                <a:cs typeface="Calibri"/>
              </a:rPr>
              <a:t>&amp; </a:t>
            </a:r>
            <a:br>
              <a:rPr lang="en-US" sz="900" b="1" dirty="0">
                <a:solidFill>
                  <a:srgbClr val="012653"/>
                </a:solidFill>
                <a:latin typeface="Calibri"/>
                <a:cs typeface="Calibri"/>
              </a:rPr>
            </a:br>
            <a:r>
              <a:rPr lang="en-US" sz="900" b="1" dirty="0">
                <a:solidFill>
                  <a:srgbClr val="012653"/>
                </a:solidFill>
                <a:latin typeface="Calibri"/>
                <a:cs typeface="Calibri"/>
              </a:rPr>
              <a:t>Treatment</a:t>
            </a:r>
          </a:p>
          <a:p>
            <a:pPr algn="ctr">
              <a:lnSpc>
                <a:spcPts val="1000"/>
              </a:lnSpc>
            </a:pPr>
            <a:r>
              <a:rPr lang="en-US" sz="900" b="1" dirty="0">
                <a:solidFill>
                  <a:srgbClr val="012653"/>
                </a:solidFill>
                <a:latin typeface="Calibri"/>
                <a:cs typeface="Calibri"/>
              </a:rPr>
              <a:t>Status</a:t>
            </a:r>
          </a:p>
        </p:txBody>
      </p:sp>
      <p:sp>
        <p:nvSpPr>
          <p:cNvPr id="35" name="Folded Corner 34"/>
          <p:cNvSpPr/>
          <p:nvPr/>
        </p:nvSpPr>
        <p:spPr>
          <a:xfrm>
            <a:off x="4293047" y="3939950"/>
            <a:ext cx="630936" cy="479853"/>
          </a:xfrm>
          <a:prstGeom prst="foldedCorner">
            <a:avLst/>
          </a:prstGeom>
          <a:solidFill>
            <a:srgbClr val="7CA5D7"/>
          </a:solidFill>
          <a:ln>
            <a:noFill/>
          </a:ln>
          <a:effectLst/>
        </p:spPr>
        <p:style>
          <a:lnRef idx="1">
            <a:schemeClr val="accent1"/>
          </a:lnRef>
          <a:fillRef idx="3">
            <a:schemeClr val="accent1"/>
          </a:fillRef>
          <a:effectRef idx="2">
            <a:schemeClr val="accent1"/>
          </a:effectRef>
          <a:fontRef idx="minor">
            <a:schemeClr val="lt1"/>
          </a:fontRef>
        </p:style>
        <p:txBody>
          <a:bodyPr lIns="0" tIns="45720" rIns="0" bIns="0" rtlCol="0" anchor="ctr"/>
          <a:lstStyle/>
          <a:p>
            <a:pPr algn="ctr"/>
            <a:r>
              <a:rPr lang="en-US" sz="900" b="1" dirty="0" smtClean="0">
                <a:solidFill>
                  <a:srgbClr val="012653"/>
                </a:solidFill>
                <a:latin typeface="Calibri"/>
                <a:cs typeface="Calibri"/>
              </a:rPr>
              <a:t>Shared</a:t>
            </a:r>
          </a:p>
          <a:p>
            <a:pPr algn="ctr"/>
            <a:r>
              <a:rPr lang="en-US" sz="900" b="1" dirty="0" smtClean="0">
                <a:solidFill>
                  <a:srgbClr val="012653"/>
                </a:solidFill>
                <a:latin typeface="Calibri"/>
                <a:cs typeface="Calibri"/>
              </a:rPr>
              <a:t>Care</a:t>
            </a:r>
          </a:p>
          <a:p>
            <a:pPr algn="ctr"/>
            <a:r>
              <a:rPr lang="en-US" sz="900" b="1" dirty="0" smtClean="0">
                <a:solidFill>
                  <a:srgbClr val="012653"/>
                </a:solidFill>
                <a:latin typeface="Calibri"/>
                <a:cs typeface="Calibri"/>
              </a:rPr>
              <a:t>Plans</a:t>
            </a:r>
            <a:endParaRPr lang="en-US" sz="900" dirty="0">
              <a:solidFill>
                <a:srgbClr val="012653"/>
              </a:solidFill>
              <a:latin typeface="Calibri"/>
              <a:cs typeface="Calibri"/>
            </a:endParaRPr>
          </a:p>
        </p:txBody>
      </p:sp>
      <p:sp>
        <p:nvSpPr>
          <p:cNvPr id="37" name="Folded Corner 36"/>
          <p:cNvSpPr/>
          <p:nvPr/>
        </p:nvSpPr>
        <p:spPr>
          <a:xfrm>
            <a:off x="4293047" y="3402352"/>
            <a:ext cx="630936" cy="466251"/>
          </a:xfrm>
          <a:prstGeom prst="foldedCorner">
            <a:avLst/>
          </a:prstGeom>
          <a:solidFill>
            <a:srgbClr val="7CA5D7"/>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900" b="1" dirty="0" smtClean="0">
                <a:solidFill>
                  <a:srgbClr val="012653"/>
                </a:solidFill>
                <a:latin typeface="Calibri"/>
                <a:cs typeface="Calibri"/>
              </a:rPr>
              <a:t>Discharge </a:t>
            </a:r>
          </a:p>
          <a:p>
            <a:pPr algn="ctr"/>
            <a:r>
              <a:rPr lang="en-US" sz="900" b="1" dirty="0" smtClean="0">
                <a:solidFill>
                  <a:srgbClr val="012653"/>
                </a:solidFill>
                <a:latin typeface="Calibri"/>
                <a:cs typeface="Calibri"/>
              </a:rPr>
              <a:t>Summaries</a:t>
            </a:r>
            <a:endParaRPr lang="en-US" sz="900" dirty="0">
              <a:solidFill>
                <a:srgbClr val="012653"/>
              </a:solidFill>
              <a:latin typeface="Calibri"/>
              <a:cs typeface="Calibri"/>
            </a:endParaRPr>
          </a:p>
        </p:txBody>
      </p:sp>
      <p:pic>
        <p:nvPicPr>
          <p:cNvPr id="42" name="Picture 4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76421" y="3086783"/>
            <a:ext cx="649171" cy="558129"/>
          </a:xfrm>
          <a:prstGeom prst="rect">
            <a:avLst/>
          </a:prstGeom>
        </p:spPr>
      </p:pic>
      <p:pic>
        <p:nvPicPr>
          <p:cNvPr id="43" name="Picture 4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815388" y="1808922"/>
            <a:ext cx="609245" cy="594386"/>
          </a:xfrm>
          <a:prstGeom prst="rect">
            <a:avLst/>
          </a:prstGeom>
        </p:spPr>
      </p:pic>
      <p:pic>
        <p:nvPicPr>
          <p:cNvPr id="48" name="Picture 4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17008" y="3145024"/>
            <a:ext cx="565020" cy="558129"/>
          </a:xfrm>
          <a:prstGeom prst="rect">
            <a:avLst/>
          </a:prstGeom>
        </p:spPr>
      </p:pic>
      <p:pic>
        <p:nvPicPr>
          <p:cNvPr id="49" name="Picture 4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815388" y="4664779"/>
            <a:ext cx="609245" cy="564666"/>
          </a:xfrm>
          <a:prstGeom prst="rect">
            <a:avLst/>
          </a:prstGeom>
        </p:spPr>
      </p:pic>
      <p:sp>
        <p:nvSpPr>
          <p:cNvPr id="36" name="TextBox 35"/>
          <p:cNvSpPr txBox="1"/>
          <p:nvPr/>
        </p:nvSpPr>
        <p:spPr>
          <a:xfrm>
            <a:off x="3097531" y="0"/>
            <a:ext cx="2971800" cy="551200"/>
          </a:xfrm>
          <a:prstGeom prst="rect">
            <a:avLst/>
          </a:prstGeom>
          <a:solidFill>
            <a:srgbClr val="F6822B"/>
          </a:solidFill>
        </p:spPr>
        <p:txBody>
          <a:bodyPr wrap="square" rIns="91440" rtlCol="0" anchor="ctr">
            <a:noAutofit/>
          </a:bodyPr>
          <a:lstStyle/>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CARE COORDINATION</a:t>
            </a:r>
          </a:p>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USE CASE</a:t>
            </a:r>
            <a:endParaRPr lang="en-US"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509519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USE_CASE_BK2"/>
          <p:cNvPicPr>
            <a:picLocks noChangeAspect="1" noChangeArrowheads="1"/>
          </p:cNvPicPr>
          <p:nvPr/>
        </p:nvPicPr>
        <p:blipFill rotWithShape="1">
          <a:blip r:embed="rId2">
            <a:extLst>
              <a:ext uri="{28A0092B-C50C-407E-A947-70E740481C1C}">
                <a14:useLocalDpi xmlns:a14="http://schemas.microsoft.com/office/drawing/2010/main" val="0"/>
              </a:ext>
            </a:extLst>
          </a:blip>
          <a:srcRect t="21301"/>
          <a:stretch/>
        </p:blipFill>
        <p:spPr bwMode="auto">
          <a:xfrm>
            <a:off x="0" y="1460500"/>
            <a:ext cx="9142413" cy="5395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0" name="Rectangle 5"/>
          <p:cNvSpPr>
            <a:spLocks noChangeArrowheads="1"/>
          </p:cNvSpPr>
          <p:nvPr/>
        </p:nvSpPr>
        <p:spPr bwMode="auto">
          <a:xfrm>
            <a:off x="381000" y="1657350"/>
            <a:ext cx="8382000" cy="4865370"/>
          </a:xfrm>
          <a:prstGeom prst="rect">
            <a:avLst/>
          </a:prstGeom>
          <a:solidFill>
            <a:srgbClr val="ECEEEC"/>
          </a:solidFill>
          <a:ln w="9525" cap="rnd">
            <a:solidFill>
              <a:srgbClr val="F37E2D"/>
            </a:solidFill>
            <a:prstDash val="sysDot"/>
            <a:miter lim="800000"/>
            <a:headEnd/>
            <a:tailEnd/>
          </a:ln>
        </p:spPr>
        <p:txBody>
          <a:bodyPr wrap="none" anchor="ctr"/>
          <a:lstStyle/>
          <a:p>
            <a:endParaRPr lang="en-US"/>
          </a:p>
        </p:txBody>
      </p:sp>
      <p:grpSp>
        <p:nvGrpSpPr>
          <p:cNvPr id="18" name="Group 17"/>
          <p:cNvGrpSpPr/>
          <p:nvPr/>
        </p:nvGrpSpPr>
        <p:grpSpPr>
          <a:xfrm>
            <a:off x="5334000" y="1879600"/>
            <a:ext cx="3181350" cy="4426774"/>
            <a:chOff x="5334000" y="1879600"/>
            <a:chExt cx="3181350" cy="4426774"/>
          </a:xfrm>
        </p:grpSpPr>
        <p:sp>
          <p:nvSpPr>
            <p:cNvPr id="5" name="Rectangle 8"/>
            <p:cNvSpPr>
              <a:spLocks noChangeArrowheads="1"/>
            </p:cNvSpPr>
            <p:nvPr/>
          </p:nvSpPr>
          <p:spPr bwMode="auto">
            <a:xfrm>
              <a:off x="5349875" y="2413000"/>
              <a:ext cx="3165475" cy="389337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square" lIns="0" tIns="0" rIns="0" bIns="0">
              <a:spAutoFit/>
            </a:bodyPr>
            <a:lstStyle/>
            <a:p>
              <a:r>
                <a:rPr lang="en-US" sz="1100" dirty="0">
                  <a:solidFill>
                    <a:srgbClr val="404040"/>
                  </a:solidFill>
                </a:rPr>
                <a:t>Joe is struggling with opioid abuse issues and he is facing a healthcare system that is </a:t>
              </a:r>
              <a:r>
                <a:rPr lang="en-US" sz="1100" b="1" dirty="0">
                  <a:solidFill>
                    <a:srgbClr val="404040"/>
                  </a:solidFill>
                </a:rPr>
                <a:t>not well coordinated </a:t>
              </a:r>
              <a:r>
                <a:rPr lang="en-US" sz="1100" dirty="0">
                  <a:solidFill>
                    <a:srgbClr val="404040"/>
                  </a:solidFill>
                </a:rPr>
                <a:t>between primary care, hospitals and behavioral health providers.  Yet, Joe is </a:t>
              </a:r>
              <a:r>
                <a:rPr lang="en-US" sz="1100" b="1" dirty="0">
                  <a:solidFill>
                    <a:srgbClr val="404040"/>
                  </a:solidFill>
                </a:rPr>
                <a:t>a very high risk patient, who is complex to manage.</a:t>
              </a:r>
              <a:r>
                <a:rPr lang="en-US" sz="1100" dirty="0">
                  <a:solidFill>
                    <a:srgbClr val="404040"/>
                  </a:solidFill>
                </a:rPr>
                <a:t> Joe and others with </a:t>
              </a:r>
              <a:r>
                <a:rPr lang="en-US" sz="1100" b="1" dirty="0">
                  <a:solidFill>
                    <a:srgbClr val="404040"/>
                  </a:solidFill>
                </a:rPr>
                <a:t>SUD are the most frequent patients to visit the ER.</a:t>
              </a:r>
              <a:r>
                <a:rPr lang="en-US" sz="1100" dirty="0">
                  <a:solidFill>
                    <a:srgbClr val="404040"/>
                  </a:solidFill>
                </a:rPr>
                <a:t>  </a:t>
              </a:r>
              <a:r>
                <a:rPr lang="en-US" sz="1100" b="1" dirty="0">
                  <a:solidFill>
                    <a:srgbClr val="404040"/>
                  </a:solidFill>
                </a:rPr>
                <a:t>Tight coordination between treatment providers is essential</a:t>
              </a:r>
              <a:r>
                <a:rPr lang="en-US" sz="1100" dirty="0">
                  <a:solidFill>
                    <a:srgbClr val="404040"/>
                  </a:solidFill>
                </a:rPr>
                <a:t> in order for Joe to attain a successful patient outcomes. Care for Joe will be more tightly coordinated across the care continuum which </a:t>
              </a:r>
              <a:r>
                <a:rPr lang="en-US" sz="1100" b="1" dirty="0">
                  <a:solidFill>
                    <a:srgbClr val="404040"/>
                  </a:solidFill>
                </a:rPr>
                <a:t>will prevent relapses and hospital re-admissions</a:t>
              </a:r>
              <a:r>
                <a:rPr lang="en-US" sz="1100" dirty="0">
                  <a:solidFill>
                    <a:srgbClr val="404040"/>
                  </a:solidFill>
                </a:rPr>
                <a:t>. </a:t>
              </a:r>
              <a:r>
                <a:rPr lang="en-US" sz="1100" b="1" dirty="0">
                  <a:solidFill>
                    <a:srgbClr val="404040"/>
                  </a:solidFill>
                </a:rPr>
                <a:t>Avoiding relapses </a:t>
              </a:r>
              <a:r>
                <a:rPr lang="en-US" sz="1100" dirty="0">
                  <a:solidFill>
                    <a:srgbClr val="404040"/>
                  </a:solidFill>
                </a:rPr>
                <a:t>is a critical goals since many deaths </a:t>
              </a:r>
              <a:r>
                <a:rPr lang="en-US" sz="1100" b="1" dirty="0">
                  <a:solidFill>
                    <a:srgbClr val="404040"/>
                  </a:solidFill>
                </a:rPr>
                <a:t>due to drug overdoses </a:t>
              </a:r>
              <a:r>
                <a:rPr lang="en-US" sz="1100" dirty="0">
                  <a:solidFill>
                    <a:srgbClr val="404040"/>
                  </a:solidFill>
                </a:rPr>
                <a:t>occur immediately after relapses.</a:t>
              </a:r>
            </a:p>
            <a:p>
              <a:endParaRPr lang="en-US" sz="1100" dirty="0">
                <a:solidFill>
                  <a:srgbClr val="404040"/>
                </a:solidFill>
              </a:endParaRPr>
            </a:p>
            <a:p>
              <a:r>
                <a:rPr lang="en-US" sz="1100" dirty="0">
                  <a:solidFill>
                    <a:srgbClr val="404040"/>
                  </a:solidFill>
                </a:rPr>
                <a:t>No matter where the patient presents, trading partners can easily refer the patient to be treated at the most appropriate provider.  Patient consents, medication and treatment information will be shared across  providers to provide for a tighter, more inclusive care continuum with no gaps. </a:t>
              </a:r>
            </a:p>
            <a:p>
              <a:endParaRPr lang="en-US" sz="1100" dirty="0"/>
            </a:p>
          </p:txBody>
        </p:sp>
        <p:sp>
          <p:nvSpPr>
            <p:cNvPr id="6" name="Rectangle 10"/>
            <p:cNvSpPr>
              <a:spLocks noChangeArrowheads="1"/>
            </p:cNvSpPr>
            <p:nvPr/>
          </p:nvSpPr>
          <p:spPr bwMode="auto">
            <a:xfrm>
              <a:off x="5334000" y="1879600"/>
              <a:ext cx="76835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STORY</a:t>
              </a:r>
              <a:endParaRPr lang="en-US" sz="1100" dirty="0"/>
            </a:p>
          </p:txBody>
        </p:sp>
      </p:grpSp>
      <p:sp>
        <p:nvSpPr>
          <p:cNvPr id="7" name="Line 11"/>
          <p:cNvSpPr>
            <a:spLocks noChangeShapeType="1"/>
          </p:cNvSpPr>
          <p:nvPr/>
        </p:nvSpPr>
        <p:spPr bwMode="auto">
          <a:xfrm>
            <a:off x="4876800" y="1905000"/>
            <a:ext cx="0" cy="4267200"/>
          </a:xfrm>
          <a:prstGeom prst="line">
            <a:avLst/>
          </a:prstGeom>
          <a:noFill/>
          <a:ln w="38100" cap="rnd">
            <a:solidFill>
              <a:srgbClr val="F37E2D"/>
            </a:solidFill>
            <a:prstDash val="sysDot"/>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8" name="Group 7"/>
          <p:cNvGrpSpPr/>
          <p:nvPr/>
        </p:nvGrpSpPr>
        <p:grpSpPr>
          <a:xfrm>
            <a:off x="762000" y="4038600"/>
            <a:ext cx="3897630" cy="965031"/>
            <a:chOff x="762000" y="4038600"/>
            <a:chExt cx="3897630" cy="965031"/>
          </a:xfrm>
        </p:grpSpPr>
        <p:sp>
          <p:nvSpPr>
            <p:cNvPr id="9" name="Rectangle 7"/>
            <p:cNvSpPr>
              <a:spLocks noChangeArrowheads="1"/>
            </p:cNvSpPr>
            <p:nvPr/>
          </p:nvSpPr>
          <p:spPr bwMode="auto">
            <a:xfrm>
              <a:off x="773430" y="4495800"/>
              <a:ext cx="3886200" cy="507831"/>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0" tIns="0" rIns="0" bIns="0">
              <a:spAutoFit/>
            </a:bodyPr>
            <a:lstStyle/>
            <a:p>
              <a:pPr marL="285750" indent="-285750">
                <a:buFont typeface="Arial" panose="020B0604020202020204" pitchFamily="34" charset="0"/>
                <a:buChar char="•"/>
              </a:pPr>
              <a:r>
                <a:rPr lang="en-US" sz="1100" dirty="0" smtClean="0">
                  <a:solidFill>
                    <a:srgbClr val="404040"/>
                  </a:solidFill>
                </a:rPr>
                <a:t>Hospital;</a:t>
              </a:r>
              <a:endParaRPr lang="en-US" sz="1100" dirty="0">
                <a:solidFill>
                  <a:srgbClr val="404040"/>
                </a:solidFill>
              </a:endParaRPr>
            </a:p>
            <a:p>
              <a:pPr marL="285750" indent="-285750">
                <a:buFont typeface="Arial" panose="020B0604020202020204" pitchFamily="34" charset="0"/>
                <a:buChar char="•"/>
              </a:pPr>
              <a:r>
                <a:rPr lang="en-US" sz="1100" dirty="0">
                  <a:solidFill>
                    <a:srgbClr val="404040"/>
                  </a:solidFill>
                </a:rPr>
                <a:t>Substance Abuse Treatment </a:t>
              </a:r>
              <a:r>
                <a:rPr lang="en-US" sz="1100" dirty="0" smtClean="0">
                  <a:solidFill>
                    <a:srgbClr val="404040"/>
                  </a:solidFill>
                </a:rPr>
                <a:t>Centers; </a:t>
              </a:r>
              <a:endParaRPr lang="en-US" sz="1100" dirty="0">
                <a:solidFill>
                  <a:srgbClr val="404040"/>
                </a:solidFill>
              </a:endParaRPr>
            </a:p>
            <a:p>
              <a:pPr marL="285750" indent="-285750">
                <a:buFont typeface="Arial" panose="020B0604020202020204" pitchFamily="34" charset="0"/>
                <a:buChar char="•"/>
              </a:pPr>
              <a:r>
                <a:rPr lang="en-US" sz="1100" dirty="0">
                  <a:solidFill>
                    <a:srgbClr val="404040"/>
                  </a:solidFill>
                </a:rPr>
                <a:t>Mental </a:t>
              </a:r>
              <a:r>
                <a:rPr lang="en-US" sz="1100">
                  <a:solidFill>
                    <a:srgbClr val="404040"/>
                  </a:solidFill>
                </a:rPr>
                <a:t>Health </a:t>
              </a:r>
              <a:r>
                <a:rPr lang="en-US" sz="1100" smtClean="0">
                  <a:solidFill>
                    <a:srgbClr val="404040"/>
                  </a:solidFill>
                </a:rPr>
                <a:t>Facilities.</a:t>
              </a:r>
              <a:endParaRPr lang="en-US" sz="1100" dirty="0">
                <a:solidFill>
                  <a:srgbClr val="404040"/>
                </a:solidFill>
              </a:endParaRPr>
            </a:p>
          </p:txBody>
        </p:sp>
        <p:sp>
          <p:nvSpPr>
            <p:cNvPr id="11" name="Rectangle 12"/>
            <p:cNvSpPr>
              <a:spLocks noChangeArrowheads="1"/>
            </p:cNvSpPr>
            <p:nvPr/>
          </p:nvSpPr>
          <p:spPr bwMode="auto">
            <a:xfrm>
              <a:off x="762000" y="4038600"/>
              <a:ext cx="27432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TRADING </a:t>
              </a:r>
              <a:r>
                <a:rPr lang="en-US" sz="1100" dirty="0" smtClean="0">
                  <a:solidFill>
                    <a:schemeClr val="bg1"/>
                  </a:solidFill>
                </a:rPr>
                <a:t>PARTNERS AND SYSTEMS</a:t>
              </a:r>
              <a:endParaRPr lang="en-US" sz="1100" dirty="0"/>
            </a:p>
          </p:txBody>
        </p:sp>
      </p:grpSp>
      <p:grpSp>
        <p:nvGrpSpPr>
          <p:cNvPr id="4" name="Group 3"/>
          <p:cNvGrpSpPr/>
          <p:nvPr/>
        </p:nvGrpSpPr>
        <p:grpSpPr>
          <a:xfrm>
            <a:off x="762000" y="2754630"/>
            <a:ext cx="3897630" cy="1100453"/>
            <a:chOff x="762000" y="2971800"/>
            <a:chExt cx="3897630" cy="1100453"/>
          </a:xfrm>
        </p:grpSpPr>
        <p:sp>
          <p:nvSpPr>
            <p:cNvPr id="10" name="Rectangle 9"/>
            <p:cNvSpPr>
              <a:spLocks noChangeArrowheads="1"/>
            </p:cNvSpPr>
            <p:nvPr/>
          </p:nvSpPr>
          <p:spPr bwMode="auto">
            <a:xfrm>
              <a:off x="777875" y="3429000"/>
              <a:ext cx="3881755" cy="64325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square" lIns="0" tIns="0" rIns="0" bIns="0">
              <a:spAutoFit/>
            </a:bodyPr>
            <a:lstStyle/>
            <a:p>
              <a:pPr>
                <a:lnSpc>
                  <a:spcPct val="95000"/>
                </a:lnSpc>
              </a:pPr>
              <a:r>
                <a:rPr lang="en-US" sz="1100" dirty="0">
                  <a:solidFill>
                    <a:srgbClr val="404040"/>
                  </a:solidFill>
                </a:rPr>
                <a:t>Better coordination of care for patients with substance use disorder, sharing </a:t>
              </a:r>
              <a:r>
                <a:rPr lang="en-US" sz="1100" dirty="0" err="1">
                  <a:solidFill>
                    <a:srgbClr val="404040"/>
                  </a:solidFill>
                </a:rPr>
                <a:t>eReferrals</a:t>
              </a:r>
              <a:r>
                <a:rPr lang="en-US" sz="1100" dirty="0">
                  <a:solidFill>
                    <a:srgbClr val="404040"/>
                  </a:solidFill>
                </a:rPr>
                <a:t>, treatment and medication status, discharge summaries and care plans  in order to attain better patient outcomes and reduce costly readmissions.</a:t>
              </a:r>
            </a:p>
          </p:txBody>
        </p:sp>
        <p:sp>
          <p:nvSpPr>
            <p:cNvPr id="12" name="Rectangle 13"/>
            <p:cNvSpPr>
              <a:spLocks noChangeArrowheads="1"/>
            </p:cNvSpPr>
            <p:nvPr/>
          </p:nvSpPr>
          <p:spPr bwMode="auto">
            <a:xfrm>
              <a:off x="762000" y="2971800"/>
              <a:ext cx="6604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GOAL</a:t>
              </a:r>
              <a:endParaRPr lang="en-US" sz="1100" dirty="0"/>
            </a:p>
          </p:txBody>
        </p:sp>
      </p:grpSp>
      <p:grpSp>
        <p:nvGrpSpPr>
          <p:cNvPr id="17" name="Group 16"/>
          <p:cNvGrpSpPr/>
          <p:nvPr/>
        </p:nvGrpSpPr>
        <p:grpSpPr>
          <a:xfrm>
            <a:off x="762000" y="5173980"/>
            <a:ext cx="3897630" cy="806212"/>
            <a:chOff x="762000" y="5402580"/>
            <a:chExt cx="3897630" cy="806212"/>
          </a:xfrm>
        </p:grpSpPr>
        <p:sp>
          <p:nvSpPr>
            <p:cNvPr id="13" name="Rectangle 14"/>
            <p:cNvSpPr>
              <a:spLocks noChangeArrowheads="1"/>
            </p:cNvSpPr>
            <p:nvPr/>
          </p:nvSpPr>
          <p:spPr bwMode="auto">
            <a:xfrm>
              <a:off x="762000" y="5402580"/>
              <a:ext cx="16764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DATA TO EXCHANGE</a:t>
              </a:r>
              <a:endParaRPr lang="en-US" sz="1100" dirty="0"/>
            </a:p>
          </p:txBody>
        </p:sp>
        <p:sp>
          <p:nvSpPr>
            <p:cNvPr id="14" name="Rectangle 15"/>
            <p:cNvSpPr>
              <a:spLocks noChangeArrowheads="1"/>
            </p:cNvSpPr>
            <p:nvPr/>
          </p:nvSpPr>
          <p:spPr bwMode="auto">
            <a:xfrm>
              <a:off x="773430" y="5839460"/>
              <a:ext cx="3886200" cy="36933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square" lIns="0" tIns="0" rIns="0" bIns="0">
              <a:spAutoFit/>
            </a:bodyPr>
            <a:lstStyle/>
            <a:p>
              <a:r>
                <a:rPr lang="en-US" sz="1200" dirty="0">
                  <a:solidFill>
                    <a:srgbClr val="404040"/>
                  </a:solidFill>
                </a:rPr>
                <a:t>Referrals, medication and treatment status, care plans, discharge summaries, </a:t>
              </a:r>
              <a:r>
                <a:rPr lang="en-US" sz="1200" dirty="0" smtClean="0">
                  <a:solidFill>
                    <a:srgbClr val="404040"/>
                  </a:solidFill>
                </a:rPr>
                <a:t>consents.</a:t>
              </a:r>
              <a:endParaRPr lang="en-US" sz="1200" dirty="0">
                <a:solidFill>
                  <a:srgbClr val="404040"/>
                </a:solidFill>
              </a:endParaRPr>
            </a:p>
          </p:txBody>
        </p:sp>
      </p:grpSp>
      <p:grpSp>
        <p:nvGrpSpPr>
          <p:cNvPr id="3" name="Group 2"/>
          <p:cNvGrpSpPr/>
          <p:nvPr/>
        </p:nvGrpSpPr>
        <p:grpSpPr>
          <a:xfrm>
            <a:off x="762000" y="1905000"/>
            <a:ext cx="3897630" cy="618013"/>
            <a:chOff x="762000" y="1905000"/>
            <a:chExt cx="3897630" cy="618013"/>
          </a:xfrm>
        </p:grpSpPr>
        <p:sp>
          <p:nvSpPr>
            <p:cNvPr id="15" name="Rectangle 17"/>
            <p:cNvSpPr>
              <a:spLocks noChangeArrowheads="1"/>
            </p:cNvSpPr>
            <p:nvPr/>
          </p:nvSpPr>
          <p:spPr bwMode="auto">
            <a:xfrm>
              <a:off x="762000" y="1905000"/>
              <a:ext cx="13716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smtClean="0">
                  <a:solidFill>
                    <a:schemeClr val="bg1"/>
                  </a:solidFill>
                </a:rPr>
                <a:t>ORGANIZATION</a:t>
              </a:r>
              <a:endParaRPr lang="en-US" sz="1100" dirty="0"/>
            </a:p>
          </p:txBody>
        </p:sp>
        <p:sp>
          <p:nvSpPr>
            <p:cNvPr id="16" name="Rectangle 18"/>
            <p:cNvSpPr>
              <a:spLocks noChangeArrowheads="1"/>
            </p:cNvSpPr>
            <p:nvPr/>
          </p:nvSpPr>
          <p:spPr bwMode="auto">
            <a:xfrm>
              <a:off x="773430" y="2362200"/>
              <a:ext cx="3886200" cy="16081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square" lIns="0" tIns="0" rIns="0" bIns="0">
              <a:spAutoFit/>
            </a:bodyPr>
            <a:lstStyle/>
            <a:p>
              <a:pPr>
                <a:lnSpc>
                  <a:spcPct val="95000"/>
                </a:lnSpc>
              </a:pPr>
              <a:r>
                <a:rPr lang="en-US" sz="1100" dirty="0">
                  <a:solidFill>
                    <a:srgbClr val="404040"/>
                  </a:solidFill>
                </a:rPr>
                <a:t>Federally Qualified Community Health </a:t>
              </a:r>
              <a:r>
                <a:rPr lang="en-US" sz="1100" dirty="0" smtClean="0">
                  <a:solidFill>
                    <a:srgbClr val="404040"/>
                  </a:solidFill>
                </a:rPr>
                <a:t>Center.</a:t>
              </a:r>
              <a:endParaRPr lang="en-US" sz="1100" dirty="0">
                <a:solidFill>
                  <a:srgbClr val="404040"/>
                </a:solidFill>
              </a:endParaRPr>
            </a:p>
          </p:txBody>
        </p:sp>
      </p:grpSp>
      <p:pic>
        <p:nvPicPr>
          <p:cNvPr id="22" name="Picture 21"/>
          <p:cNvPicPr>
            <a:picLocks noChangeAspect="1"/>
          </p:cNvPicPr>
          <p:nvPr/>
        </p:nvPicPr>
        <p:blipFill>
          <a:blip r:embed="rId3"/>
          <a:srcRect r="-38" b="9999"/>
          <a:stretch>
            <a:fillRect/>
          </a:stretch>
        </p:blipFill>
        <p:spPr>
          <a:xfrm>
            <a:off x="4" y="788670"/>
            <a:ext cx="9159246" cy="45720"/>
          </a:xfrm>
          <a:prstGeom prst="rect">
            <a:avLst/>
          </a:prstGeom>
          <a:effectLst/>
        </p:spPr>
      </p:pic>
      <p:sp>
        <p:nvSpPr>
          <p:cNvPr id="24" name="TextBox 23"/>
          <p:cNvSpPr txBox="1"/>
          <p:nvPr/>
        </p:nvSpPr>
        <p:spPr>
          <a:xfrm>
            <a:off x="0" y="872391"/>
            <a:ext cx="9144000" cy="369332"/>
          </a:xfrm>
          <a:prstGeom prst="rect">
            <a:avLst/>
          </a:prstGeom>
          <a:noFill/>
        </p:spPr>
        <p:txBody>
          <a:bodyPr wrap="square" rtlCol="0">
            <a:spAutoFit/>
          </a:bodyPr>
          <a:lstStyle/>
          <a:p>
            <a:pPr algn="ctr"/>
            <a:r>
              <a:rPr lang="en-US" b="1" dirty="0">
                <a:solidFill>
                  <a:srgbClr val="F37E2D"/>
                </a:solidFill>
              </a:rPr>
              <a:t>CARE COORDINATION FOR SUBSTANCE </a:t>
            </a:r>
            <a:r>
              <a:rPr lang="en-US" b="1" dirty="0" smtClean="0">
                <a:solidFill>
                  <a:srgbClr val="F37E2D"/>
                </a:solidFill>
              </a:rPr>
              <a:t>USE </a:t>
            </a:r>
            <a:r>
              <a:rPr lang="en-US" b="1" dirty="0">
                <a:solidFill>
                  <a:srgbClr val="F37E2D"/>
                </a:solidFill>
              </a:rPr>
              <a:t>DISORDER </a:t>
            </a:r>
            <a:r>
              <a:rPr lang="en-US" b="1" dirty="0" smtClean="0">
                <a:solidFill>
                  <a:srgbClr val="F37E2D"/>
                </a:solidFill>
              </a:rPr>
              <a:t>PATIENTS</a:t>
            </a:r>
            <a:endParaRPr lang="en-US" dirty="0"/>
          </a:p>
        </p:txBody>
      </p:sp>
      <p:sp>
        <p:nvSpPr>
          <p:cNvPr id="25" name="TextBox 24"/>
          <p:cNvSpPr txBox="1"/>
          <p:nvPr/>
        </p:nvSpPr>
        <p:spPr>
          <a:xfrm>
            <a:off x="1" y="6629400"/>
            <a:ext cx="2903220" cy="230832"/>
          </a:xfrm>
          <a:prstGeom prst="rect">
            <a:avLst/>
          </a:prstGeom>
          <a:noFill/>
          <a:ln>
            <a:noFill/>
          </a:ln>
        </p:spPr>
        <p:txBody>
          <a:bodyPr wrap="square" rtlCol="0">
            <a:spAutoFit/>
          </a:bodyPr>
          <a:lstStyle/>
          <a:p>
            <a:r>
              <a:rPr lang="en-US" sz="900" dirty="0" smtClean="0"/>
              <a:t>Icons provided by</a:t>
            </a:r>
            <a:r>
              <a:rPr lang="en-US" sz="900" dirty="0" smtClean="0">
                <a:solidFill>
                  <a:schemeClr val="accent1">
                    <a:lumMod val="75000"/>
                  </a:schemeClr>
                </a:solidFill>
              </a:rPr>
              <a:t> </a:t>
            </a:r>
            <a:r>
              <a:rPr lang="en-US" sz="900" b="1" dirty="0" err="1" smtClean="0">
                <a:solidFill>
                  <a:srgbClr val="577ABC"/>
                </a:solidFill>
              </a:rPr>
              <a:t>MeHI</a:t>
            </a:r>
            <a:r>
              <a:rPr lang="en-US" sz="900" dirty="0" smtClean="0">
                <a:solidFill>
                  <a:schemeClr val="accent1">
                    <a:lumMod val="75000"/>
                  </a:schemeClr>
                </a:solidFill>
              </a:rPr>
              <a:t> </a:t>
            </a:r>
            <a:r>
              <a:rPr lang="en-US" sz="900" dirty="0" smtClean="0"/>
              <a:t>at </a:t>
            </a:r>
            <a:r>
              <a:rPr lang="en-US" sz="900" dirty="0" smtClean="0">
                <a:hlinkClick r:id="rId4"/>
              </a:rPr>
              <a:t>mehi.masstech.org/Icons</a:t>
            </a:r>
            <a:r>
              <a:rPr lang="en-US" sz="900" dirty="0" smtClean="0"/>
              <a:t> </a:t>
            </a:r>
            <a:endParaRPr lang="en-US" sz="900" dirty="0"/>
          </a:p>
        </p:txBody>
      </p:sp>
      <p:sp>
        <p:nvSpPr>
          <p:cNvPr id="26" name="TextBox 25"/>
          <p:cNvSpPr txBox="1"/>
          <p:nvPr/>
        </p:nvSpPr>
        <p:spPr>
          <a:xfrm>
            <a:off x="3097531" y="0"/>
            <a:ext cx="2971800" cy="551200"/>
          </a:xfrm>
          <a:prstGeom prst="rect">
            <a:avLst/>
          </a:prstGeom>
          <a:solidFill>
            <a:srgbClr val="F6822B"/>
          </a:solidFill>
        </p:spPr>
        <p:txBody>
          <a:bodyPr wrap="square" rIns="91440" rtlCol="0" anchor="ctr">
            <a:noAutofit/>
          </a:bodyPr>
          <a:lstStyle/>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CARE COORDINATION</a:t>
            </a:r>
          </a:p>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USE CASE</a:t>
            </a:r>
            <a:endParaRPr lang="en-US"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00806959"/>
      </p:ext>
    </p:extLst>
  </p:cSld>
  <p:clrMapOvr>
    <a:masterClrMapping/>
  </p:clrMapOvr>
  <p:timing>
    <p:tnLst>
      <p:par>
        <p:cTn id="1" dur="indefinite" restart="never" nodeType="tmRoot"/>
      </p:par>
    </p:tnLst>
  </p:timing>
</p:sld>
</file>

<file path=ppt/theme/theme1.xml><?xml version="1.0" encoding="utf-8"?>
<a:theme xmlns:a="http://schemas.openxmlformats.org/drawingml/2006/main" name="MeHI-template-setup">
  <a:themeElements>
    <a:clrScheme name="Custom 4">
      <a:dk1>
        <a:srgbClr val="404040"/>
      </a:dk1>
      <a:lt1>
        <a:srgbClr val="FFFFFF"/>
      </a:lt1>
      <a:dk2>
        <a:srgbClr val="464646"/>
      </a:dk2>
      <a:lt2>
        <a:srgbClr val="95979A"/>
      </a:lt2>
      <a:accent1>
        <a:srgbClr val="567ABD"/>
      </a:accent1>
      <a:accent2>
        <a:srgbClr val="F48228"/>
      </a:accent2>
      <a:accent3>
        <a:srgbClr val="1F3368"/>
      </a:accent3>
      <a:accent4>
        <a:srgbClr val="838BB4"/>
      </a:accent4>
      <a:accent5>
        <a:srgbClr val="1968B3"/>
      </a:accent5>
      <a:accent6>
        <a:srgbClr val="FFFFFF"/>
      </a:accent6>
      <a:hlink>
        <a:srgbClr val="F48228"/>
      </a:hlink>
      <a:folHlink>
        <a:srgbClr val="1968B3"/>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MeHI-template-setup.thmx</Template>
  <TotalTime>20432</TotalTime>
  <Words>302</Words>
  <Application>Microsoft Office PowerPoint</Application>
  <PresentationFormat>On-screen Show (4:3)</PresentationFormat>
  <Paragraphs>42</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ＭＳ Ｐゴシック</vt:lpstr>
      <vt:lpstr>Arial</vt:lpstr>
      <vt:lpstr>Calibri</vt:lpstr>
      <vt:lpstr>Georgia</vt:lpstr>
      <vt:lpstr>Verdana</vt:lpstr>
      <vt:lpstr>Wingdings</vt:lpstr>
      <vt:lpstr>MeHI-template-setup</vt:lpstr>
      <vt:lpstr>PowerPoint Presentation</vt:lpstr>
      <vt:lpstr>PowerPoint Presentation</vt:lpstr>
    </vt:vector>
  </TitlesOfParts>
  <Company>HCI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Julie Tallman</dc:creator>
  <cp:lastModifiedBy>Rik Kerstens</cp:lastModifiedBy>
  <cp:revision>137</cp:revision>
  <cp:lastPrinted>2015-11-30T17:09:42Z</cp:lastPrinted>
  <dcterms:created xsi:type="dcterms:W3CDTF">2013-12-19T15:33:57Z</dcterms:created>
  <dcterms:modified xsi:type="dcterms:W3CDTF">2016-01-22T14:12:50Z</dcterms:modified>
</cp:coreProperties>
</file>