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74" r:id="rId2"/>
    <p:sldId id="27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p15:clr>
            <a:srgbClr val="A4A3A4"/>
          </p15:clr>
        </p15:guide>
        <p15:guide id="2" pos="1652">
          <p15:clr>
            <a:srgbClr val="A4A3A4"/>
          </p15:clr>
        </p15:guide>
        <p15:guide id="3" orient="horz" pos="3913">
          <p15:clr>
            <a:srgbClr val="A4A3A4"/>
          </p15:clr>
        </p15:guide>
        <p15:guide id="4" orient="horz" pos="3510">
          <p15:clr>
            <a:srgbClr val="A4A3A4"/>
          </p15:clr>
        </p15:guide>
        <p15:guide id="5" orient="horz" pos="2473">
          <p15:clr>
            <a:srgbClr val="A4A3A4"/>
          </p15:clr>
        </p15:guide>
        <p15:guide id="6" orient="horz" pos="2153">
          <p15:clr>
            <a:srgbClr val="A4A3A4"/>
          </p15:clr>
        </p15:guide>
        <p15:guide id="7" orient="horz" pos="969">
          <p15:clr>
            <a:srgbClr val="A4A3A4"/>
          </p15:clr>
        </p15:guide>
        <p15:guide id="8" orient="horz" pos="707">
          <p15:clr>
            <a:srgbClr val="A4A3A4"/>
          </p15:clr>
        </p15:guide>
        <p15:guide id="9" orient="horz" pos="1756">
          <p15:clr>
            <a:srgbClr val="A4A3A4"/>
          </p15:clr>
        </p15:guide>
        <p15:guide id="10" orient="horz" pos="1609">
          <p15:clr>
            <a:srgbClr val="A4A3A4"/>
          </p15:clr>
        </p15:guide>
        <p15:guide id="11" orient="horz" pos="3369">
          <p15:clr>
            <a:srgbClr val="A4A3A4"/>
          </p15:clr>
        </p15:guide>
        <p15:guide id="12" pos="3955">
          <p15:clr>
            <a:srgbClr val="A4A3A4"/>
          </p15:clr>
        </p15:guide>
        <p15:guide id="13" pos="2881">
          <p15:clr>
            <a:srgbClr val="A4A3A4"/>
          </p15:clr>
        </p15:guide>
        <p15:guide id="14" pos="3597">
          <p15:clr>
            <a:srgbClr val="A4A3A4"/>
          </p15:clr>
        </p15:guide>
        <p15:guide id="15" pos="5408">
          <p15:clr>
            <a:srgbClr val="A4A3A4"/>
          </p15:clr>
        </p15:guide>
        <p15:guide id="16" pos="436">
          <p15:clr>
            <a:srgbClr val="A4A3A4"/>
          </p15:clr>
        </p15:guide>
        <p15:guide id="17" pos="1876">
          <p15:clr>
            <a:srgbClr val="A4A3A4"/>
          </p15:clr>
        </p15:guide>
        <p15:guide id="18" pos="215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822B"/>
    <a:srgbClr val="577ABC"/>
    <a:srgbClr val="ECEEEC"/>
    <a:srgbClr val="C6C6C6"/>
    <a:srgbClr val="012653"/>
    <a:srgbClr val="F8F8F8"/>
    <a:srgbClr val="F0F0F0"/>
    <a:srgbClr val="EBEBEB"/>
    <a:srgbClr val="FAFAFA"/>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506" y="78"/>
      </p:cViewPr>
      <p:guideLst>
        <p:guide orient="horz" pos="2148"/>
        <p:guide pos="1652"/>
        <p:guide orient="horz" pos="3913"/>
        <p:guide orient="horz" pos="3510"/>
        <p:guide orient="horz" pos="2473"/>
        <p:guide orient="horz" pos="2153"/>
        <p:guide orient="horz" pos="969"/>
        <p:guide orient="horz" pos="707"/>
        <p:guide orient="horz" pos="1756"/>
        <p:guide orient="horz" pos="1609"/>
        <p:guide orient="horz" pos="3369"/>
        <p:guide pos="3955"/>
        <p:guide pos="2881"/>
        <p:guide pos="3597"/>
        <p:guide pos="5408"/>
        <p:guide pos="436"/>
        <p:guide pos="1876"/>
        <p:guide pos="215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BE2EBC-AEFF-1147-80FC-EBB4256C6EC0}" type="datetimeFigureOut">
              <a:rPr lang="en-US" smtClean="0"/>
              <a:t>8/14/2020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506B95-1B73-9443-90A7-5CD59A19E7F0}" type="slidenum">
              <a:rPr lang="en-US" smtClean="0"/>
              <a:t>‹#›</a:t>
            </a:fld>
            <a:endParaRPr lang="en-US"/>
          </a:p>
        </p:txBody>
      </p:sp>
    </p:spTree>
    <p:extLst>
      <p:ext uri="{BB962C8B-B14F-4D97-AF65-F5344CB8AC3E}">
        <p14:creationId xmlns:p14="http://schemas.microsoft.com/office/powerpoint/2010/main" val="42741157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34457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292259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676491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20292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15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solidFill>
                <a:srgbClr val="404040"/>
              </a:solidFill>
            </a:endParaRPr>
          </a:p>
        </p:txBody>
      </p:sp>
      <p:sp>
        <p:nvSpPr>
          <p:cNvPr id="5" name="Rectangle 5"/>
          <p:cNvSpPr>
            <a:spLocks noGrp="1" noChangeArrowheads="1"/>
          </p:cNvSpPr>
          <p:nvPr>
            <p:ph type="ftr" sz="quarter" idx="11"/>
          </p:nvPr>
        </p:nvSpPr>
        <p:spPr>
          <a:xfrm>
            <a:off x="635000" y="6383020"/>
            <a:ext cx="5105400" cy="38100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353531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0657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7448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824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extLst>
      <p:ext uri="{BB962C8B-B14F-4D97-AF65-F5344CB8AC3E}">
        <p14:creationId xmlns:p14="http://schemas.microsoft.com/office/powerpoint/2010/main" val="164272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759285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76520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6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white">
    <p:spTree>
      <p:nvGrpSpPr>
        <p:cNvPr id="1" name=""/>
        <p:cNvGrpSpPr/>
        <p:nvPr/>
      </p:nvGrpSpPr>
      <p:grpSpPr>
        <a:xfrm>
          <a:off x="0" y="0"/>
          <a:ext cx="0" cy="0"/>
          <a:chOff x="0" y="0"/>
          <a:chExt cx="0" cy="0"/>
        </a:xfrm>
      </p:grpSpPr>
      <p:sp>
        <p:nvSpPr>
          <p:cNvPr id="5" name="Rectangle 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5966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989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4" r:id="rId8"/>
    <p:sldLayoutId id="2147483673" r:id="rId9"/>
    <p:sldLayoutId id="2147483668" r:id="rId10"/>
    <p:sldLayoutId id="2147483669" r:id="rId11"/>
    <p:sldLayoutId id="2147483670" r:id="rId12"/>
    <p:sldLayoutId id="2147483671" r:id="rId13"/>
    <p:sldLayoutId id="2147483672" r:id="rId14"/>
  </p:sldLayoutIdLst>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mehi.masstech.org/Ic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8.xml"/><Relationship Id="rId4" Type="http://schemas.openxmlformats.org/officeDocument/2006/relationships/hyperlink" Target="http://www.mehi.masstech.org/Ic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381000" y="1674905"/>
            <a:ext cx="8382000" cy="3917859"/>
          </a:xfrm>
          <a:prstGeom prst="rect">
            <a:avLst/>
          </a:prstGeom>
          <a:solidFill>
            <a:srgbClr val="ECEEEC"/>
          </a:solidFill>
          <a:ln w="12700" cap="flat" cmpd="sng" algn="ctr">
            <a:solidFill>
              <a:schemeClr val="accent2">
                <a:alpha val="3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pic>
        <p:nvPicPr>
          <p:cNvPr id="12" name="Picture 11" descr="use-case-arrows-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9736" y="3443817"/>
            <a:ext cx="3864864" cy="222504"/>
          </a:xfrm>
          <a:prstGeom prst="rect">
            <a:avLst/>
          </a:prstGeom>
        </p:spPr>
      </p:pic>
      <p:sp>
        <p:nvSpPr>
          <p:cNvPr id="18" name="Oval 25"/>
          <p:cNvSpPr>
            <a:spLocks noChangeArrowheads="1"/>
          </p:cNvSpPr>
          <p:nvPr/>
        </p:nvSpPr>
        <p:spPr bwMode="auto">
          <a:xfrm>
            <a:off x="685800" y="2457450"/>
            <a:ext cx="2133600" cy="2130425"/>
          </a:xfrm>
          <a:prstGeom prst="ellipse">
            <a:avLst/>
          </a:prstGeom>
          <a:solidFill>
            <a:schemeClr val="bg1"/>
          </a:solidFill>
          <a:ln>
            <a:noFill/>
          </a:ln>
          <a:extLst/>
        </p:spPr>
        <p:txBody>
          <a:bodyPr wrap="none" anchor="ctr"/>
          <a:lstStyle/>
          <a:p>
            <a:endParaRPr lang="en-US"/>
          </a:p>
        </p:txBody>
      </p:sp>
      <p:sp>
        <p:nvSpPr>
          <p:cNvPr id="27" name="Oval 21"/>
          <p:cNvSpPr>
            <a:spLocks noChangeArrowheads="1"/>
          </p:cNvSpPr>
          <p:nvPr/>
        </p:nvSpPr>
        <p:spPr bwMode="auto">
          <a:xfrm>
            <a:off x="6324600" y="2457450"/>
            <a:ext cx="2133600" cy="2130425"/>
          </a:xfrm>
          <a:prstGeom prst="ellipse">
            <a:avLst/>
          </a:prstGeom>
          <a:solidFill>
            <a:schemeClr val="bg1"/>
          </a:solidFill>
          <a:ln>
            <a:noFill/>
          </a:ln>
          <a:extLst/>
        </p:spPr>
        <p:txBody>
          <a:bodyPr wrap="none" anchor="ctr"/>
          <a:lstStyle/>
          <a:p>
            <a:endParaRPr lang="en-US"/>
          </a:p>
        </p:txBody>
      </p:sp>
      <p:sp>
        <p:nvSpPr>
          <p:cNvPr id="36" name="TextBox 35"/>
          <p:cNvSpPr txBox="1"/>
          <p:nvPr/>
        </p:nvSpPr>
        <p:spPr>
          <a:xfrm>
            <a:off x="1103012" y="3772769"/>
            <a:ext cx="1299209" cy="600164"/>
          </a:xfrm>
          <a:prstGeom prst="rect">
            <a:avLst/>
          </a:prstGeom>
          <a:noFill/>
        </p:spPr>
        <p:txBody>
          <a:bodyPr wrap="square" rtlCol="0">
            <a:spAutoFit/>
          </a:bodyPr>
          <a:lstStyle/>
          <a:p>
            <a:pPr algn="ctr"/>
            <a:r>
              <a:rPr lang="en-US" sz="1100" b="1" dirty="0" smtClean="0">
                <a:solidFill>
                  <a:srgbClr val="012653"/>
                </a:solidFill>
                <a:cs typeface="Arial"/>
              </a:rPr>
              <a:t>Beth Israel Deaconess Medical center</a:t>
            </a:r>
            <a:endParaRPr lang="en-US" sz="1100" b="1" dirty="0">
              <a:solidFill>
                <a:srgbClr val="012653"/>
              </a:solidFill>
              <a:cs typeface="Arial"/>
            </a:endParaRPr>
          </a:p>
        </p:txBody>
      </p:sp>
      <p:sp>
        <p:nvSpPr>
          <p:cNvPr id="37" name="TextBox 36"/>
          <p:cNvSpPr txBox="1"/>
          <p:nvPr/>
        </p:nvSpPr>
        <p:spPr>
          <a:xfrm>
            <a:off x="6686550" y="3914644"/>
            <a:ext cx="1360170" cy="430887"/>
          </a:xfrm>
          <a:prstGeom prst="rect">
            <a:avLst/>
          </a:prstGeom>
          <a:noFill/>
        </p:spPr>
        <p:txBody>
          <a:bodyPr wrap="square" rtlCol="0">
            <a:spAutoFit/>
          </a:bodyPr>
          <a:lstStyle/>
          <a:p>
            <a:pPr algn="ctr"/>
            <a:r>
              <a:rPr lang="en-US" sz="1100" b="1" dirty="0" smtClean="0">
                <a:solidFill>
                  <a:srgbClr val="012653"/>
                </a:solidFill>
                <a:cs typeface="Arial"/>
              </a:rPr>
              <a:t>Women’s Healthcare</a:t>
            </a:r>
            <a:endParaRPr lang="en-US" sz="1100" b="1" dirty="0">
              <a:solidFill>
                <a:srgbClr val="012653"/>
              </a:solidFill>
              <a:cs typeface="Arial"/>
            </a:endParaRPr>
          </a:p>
        </p:txBody>
      </p:sp>
      <p:sp>
        <p:nvSpPr>
          <p:cNvPr id="40" name="Rectangle 16"/>
          <p:cNvSpPr>
            <a:spLocks noChangeArrowheads="1"/>
          </p:cNvSpPr>
          <p:nvPr/>
        </p:nvSpPr>
        <p:spPr bwMode="auto">
          <a:xfrm>
            <a:off x="1177290" y="5798820"/>
            <a:ext cx="7585710" cy="685800"/>
          </a:xfrm>
          <a:prstGeom prst="rect">
            <a:avLst/>
          </a:prstGeom>
          <a:solidFill>
            <a:schemeClr val="bg1"/>
          </a:solidFill>
          <a:ln w="9525">
            <a:solidFill>
              <a:srgbClr val="F37E2D"/>
            </a:solidFill>
            <a:miter lim="800000"/>
            <a:headEnd/>
            <a:tailEnd/>
          </a:ln>
        </p:spPr>
        <p:txBody>
          <a:bodyPr lIns="182880" rIns="182880" anchor="ctr"/>
          <a:lstStyle/>
          <a:p>
            <a:pPr>
              <a:lnSpc>
                <a:spcPct val="95000"/>
              </a:lnSpc>
            </a:pPr>
            <a:r>
              <a:rPr lang="en-US" sz="1200" dirty="0"/>
              <a:t>Improve the process of receiving Discharge Summaries from partner </a:t>
            </a:r>
            <a:r>
              <a:rPr lang="en-US" sz="1200" dirty="0" smtClean="0"/>
              <a:t>hospitals. Reduce </a:t>
            </a:r>
            <a:r>
              <a:rPr lang="en-US" sz="1200" dirty="0"/>
              <a:t>delays in patient care as trading partners transition away from faxing and to electronic document exchange</a:t>
            </a:r>
          </a:p>
        </p:txBody>
      </p:sp>
      <p:sp>
        <p:nvSpPr>
          <p:cNvPr id="41" name="Rectangle 17"/>
          <p:cNvSpPr>
            <a:spLocks noChangeArrowheads="1"/>
          </p:cNvSpPr>
          <p:nvPr/>
        </p:nvSpPr>
        <p:spPr bwMode="auto">
          <a:xfrm>
            <a:off x="381000" y="5798820"/>
            <a:ext cx="685800" cy="685800"/>
          </a:xfrm>
          <a:prstGeom prst="rect">
            <a:avLst/>
          </a:prstGeom>
          <a:noFill/>
          <a:ln w="9525">
            <a:solidFill>
              <a:srgbClr val="F37E2D"/>
            </a:solidFill>
            <a:miter lim="800000"/>
            <a:headEnd/>
            <a:tailEnd/>
          </a:ln>
          <a:extLst>
            <a:ext uri="{909E8E84-426E-40dd-AFC4-6F175D3DCCD1}">
              <a14:hiddenFill xmlns="" xmlns:a14="http://schemas.microsoft.com/office/drawing/2010/main">
                <a:solidFill>
                  <a:schemeClr val="bg1"/>
                </a:solidFill>
              </a14:hiddenFill>
            </a:ext>
          </a:extLst>
        </p:spPr>
        <p:txBody>
          <a:bodyPr wrap="none" anchor="ctr"/>
          <a:lstStyle/>
          <a:p>
            <a:endParaRPr lang="en-US"/>
          </a:p>
        </p:txBody>
      </p:sp>
      <p:sp>
        <p:nvSpPr>
          <p:cNvPr id="42" name="Rectangle 18"/>
          <p:cNvSpPr>
            <a:spLocks noChangeArrowheads="1"/>
          </p:cNvSpPr>
          <p:nvPr/>
        </p:nvSpPr>
        <p:spPr bwMode="auto">
          <a:xfrm>
            <a:off x="398463" y="6011545"/>
            <a:ext cx="668337" cy="2905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algn="ctr"/>
            <a:r>
              <a:rPr lang="en-US" sz="1300">
                <a:solidFill>
                  <a:srgbClr val="F37E2D"/>
                </a:solidFill>
              </a:rPr>
              <a:t>GOAL</a:t>
            </a:r>
          </a:p>
        </p:txBody>
      </p:sp>
      <p:sp>
        <p:nvSpPr>
          <p:cNvPr id="47" name="Rectangle 46"/>
          <p:cNvSpPr/>
          <p:nvPr userDrawn="1"/>
        </p:nvSpPr>
        <p:spPr bwMode="auto">
          <a:xfrm>
            <a:off x="0" y="0"/>
            <a:ext cx="2302136" cy="74971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noFill/>
              <a:effectLst/>
              <a:latin typeface="Arial" charset="0"/>
            </a:endParaRPr>
          </a:p>
        </p:txBody>
      </p:sp>
      <p:pic>
        <p:nvPicPr>
          <p:cNvPr id="48" name="Picture 47"/>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49" name="TextBox 48"/>
          <p:cNvSpPr txBox="1"/>
          <p:nvPr/>
        </p:nvSpPr>
        <p:spPr>
          <a:xfrm>
            <a:off x="0" y="872391"/>
            <a:ext cx="9144000" cy="369332"/>
          </a:xfrm>
          <a:prstGeom prst="rect">
            <a:avLst/>
          </a:prstGeom>
          <a:noFill/>
        </p:spPr>
        <p:txBody>
          <a:bodyPr wrap="square" rtlCol="0">
            <a:spAutoFit/>
          </a:bodyPr>
          <a:lstStyle/>
          <a:p>
            <a:pPr algn="ctr"/>
            <a:r>
              <a:rPr lang="en-US" b="1" dirty="0" smtClean="0">
                <a:solidFill>
                  <a:srgbClr val="F37E2D"/>
                </a:solidFill>
              </a:rPr>
              <a:t>DISCHARGE SUMMARIES FROM HOSPITAL TO HEALTHCARE PRACTICE</a:t>
            </a:r>
            <a:endParaRPr lang="en-US" sz="1600" dirty="0"/>
          </a:p>
        </p:txBody>
      </p:sp>
      <p:sp>
        <p:nvSpPr>
          <p:cNvPr id="51" name="TextBox 50"/>
          <p:cNvSpPr txBox="1"/>
          <p:nvPr/>
        </p:nvSpPr>
        <p:spPr>
          <a:xfrm>
            <a:off x="16725"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3" name="Folded Corner 22"/>
          <p:cNvSpPr/>
          <p:nvPr/>
        </p:nvSpPr>
        <p:spPr>
          <a:xfrm>
            <a:off x="3955834" y="3133178"/>
            <a:ext cx="1120778" cy="916113"/>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lnSpc>
                <a:spcPts val="1300"/>
              </a:lnSpc>
            </a:pPr>
            <a:r>
              <a:rPr lang="en-US" sz="1000" dirty="0" smtClean="0">
                <a:solidFill>
                  <a:schemeClr val="tx1"/>
                </a:solidFill>
              </a:rPr>
              <a:t>Discharge Summary and </a:t>
            </a:r>
            <a:br>
              <a:rPr lang="en-US" sz="1000" dirty="0" smtClean="0">
                <a:solidFill>
                  <a:schemeClr val="tx1"/>
                </a:solidFill>
              </a:rPr>
            </a:br>
            <a:r>
              <a:rPr lang="en-US" sz="1000" dirty="0" smtClean="0">
                <a:solidFill>
                  <a:schemeClr val="tx1"/>
                </a:solidFill>
              </a:rPr>
              <a:t>CCD sent via the Mass </a:t>
            </a:r>
            <a:r>
              <a:rPr lang="en-US" sz="1000" dirty="0" err="1" smtClean="0">
                <a:solidFill>
                  <a:schemeClr val="tx1"/>
                </a:solidFill>
              </a:rPr>
              <a:t>HIway</a:t>
            </a:r>
            <a:endParaRPr lang="en-US" sz="1000" b="1" dirty="0">
              <a:solidFill>
                <a:schemeClr val="tx1"/>
              </a:solidFill>
              <a:cs typeface="Arial"/>
            </a:endParaRPr>
          </a:p>
        </p:txBody>
      </p:sp>
      <p:sp>
        <p:nvSpPr>
          <p:cNvPr id="4" name="TextBox 3"/>
          <p:cNvSpPr txBox="1"/>
          <p:nvPr/>
        </p:nvSpPr>
        <p:spPr>
          <a:xfrm>
            <a:off x="3015255" y="0"/>
            <a:ext cx="311348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DISCHARGE SUMMARIES</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64315" y="2769354"/>
            <a:ext cx="976570" cy="971291"/>
          </a:xfrm>
          <a:prstGeom prst="rect">
            <a:avLst/>
          </a:prstGeom>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07870" y="2816827"/>
            <a:ext cx="967059" cy="1003415"/>
          </a:xfrm>
          <a:prstGeom prst="rect">
            <a:avLst/>
          </a:prstGeom>
        </p:spPr>
      </p:pic>
    </p:spTree>
    <p:extLst>
      <p:ext uri="{BB962C8B-B14F-4D97-AF65-F5344CB8AC3E}">
        <p14:creationId xmlns:p14="http://schemas.microsoft.com/office/powerpoint/2010/main" val="2738091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SE_CASE_BK2"/>
          <p:cNvPicPr>
            <a:picLocks noChangeAspect="1" noChangeArrowheads="1"/>
          </p:cNvPicPr>
          <p:nvPr/>
        </p:nvPicPr>
        <p:blipFill rotWithShape="1">
          <a:blip r:embed="rId2">
            <a:extLst>
              <a:ext uri="{28A0092B-C50C-407E-A947-70E740481C1C}">
                <a14:useLocalDpi xmlns:a14="http://schemas.microsoft.com/office/drawing/2010/main" val="0"/>
              </a:ext>
            </a:extLst>
          </a:blip>
          <a:srcRect t="21301"/>
          <a:stretch/>
        </p:blipFill>
        <p:spPr bwMode="auto">
          <a:xfrm>
            <a:off x="0" y="1460500"/>
            <a:ext cx="9142413" cy="539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4" name="Group 3"/>
          <p:cNvGrpSpPr/>
          <p:nvPr/>
        </p:nvGrpSpPr>
        <p:grpSpPr>
          <a:xfrm>
            <a:off x="5334000" y="1745788"/>
            <a:ext cx="3181350" cy="508061"/>
            <a:chOff x="762000" y="1879600"/>
            <a:chExt cx="2749988" cy="564032"/>
          </a:xfrm>
        </p:grpSpPr>
        <p:sp>
          <p:nvSpPr>
            <p:cNvPr id="5" name="Rectangle 8"/>
            <p:cNvSpPr>
              <a:spLocks noChangeArrowheads="1"/>
            </p:cNvSpPr>
            <p:nvPr/>
          </p:nvSpPr>
          <p:spPr bwMode="auto">
            <a:xfrm>
              <a:off x="777875" y="2281333"/>
              <a:ext cx="2734113" cy="162299"/>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endParaRPr lang="en-US" sz="950" dirty="0"/>
            </a:p>
          </p:txBody>
        </p:sp>
        <p:sp>
          <p:nvSpPr>
            <p:cNvPr id="6" name="Rectangle 10"/>
            <p:cNvSpPr>
              <a:spLocks noChangeArrowheads="1"/>
            </p:cNvSpPr>
            <p:nvPr/>
          </p:nvSpPr>
          <p:spPr bwMode="auto">
            <a:xfrm>
              <a:off x="762000" y="1879600"/>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1971845"/>
            <a:ext cx="0" cy="4267200"/>
          </a:xfrm>
          <a:prstGeom prst="line">
            <a:avLst/>
          </a:prstGeom>
          <a:noFill/>
          <a:ln w="38100" cap="rnd">
            <a:solidFill>
              <a:srgbClr val="F37E2D"/>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7" name="Group 26"/>
          <p:cNvGrpSpPr/>
          <p:nvPr/>
        </p:nvGrpSpPr>
        <p:grpSpPr>
          <a:xfrm>
            <a:off x="762000" y="3901440"/>
            <a:ext cx="3897630" cy="750034"/>
            <a:chOff x="762000" y="4038600"/>
            <a:chExt cx="3897630" cy="750034"/>
          </a:xfrm>
        </p:grpSpPr>
        <p:sp>
          <p:nvSpPr>
            <p:cNvPr id="9" name="Rectangle 7"/>
            <p:cNvSpPr>
              <a:spLocks noChangeArrowheads="1"/>
            </p:cNvSpPr>
            <p:nvPr/>
          </p:nvSpPr>
          <p:spPr bwMode="auto">
            <a:xfrm>
              <a:off x="773430" y="4450080"/>
              <a:ext cx="3886200" cy="33855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spAutoFit/>
            </a:bodyPr>
            <a:lstStyle/>
            <a:p>
              <a:pPr marL="171450" indent="-171450">
                <a:buFont typeface="Arial" panose="020B0604020202020204" pitchFamily="34" charset="0"/>
                <a:buChar char="•"/>
              </a:pPr>
              <a:r>
                <a:rPr lang="en-US" sz="1100" dirty="0" smtClean="0"/>
                <a:t>Women’s Healthcare (Anna </a:t>
              </a:r>
              <a:r>
                <a:rPr lang="en-US" sz="1100" dirty="0" err="1" smtClean="0"/>
                <a:t>Jaques</a:t>
              </a:r>
              <a:r>
                <a:rPr lang="en-US" sz="1100" dirty="0" smtClean="0"/>
                <a:t> Hospital affiliate)</a:t>
              </a:r>
            </a:p>
            <a:p>
              <a:pPr marL="171450" indent="-171450">
                <a:buFont typeface="Arial" panose="020B0604020202020204" pitchFamily="34" charset="0"/>
                <a:buChar char="•"/>
              </a:pPr>
              <a:r>
                <a:rPr lang="en-US" sz="1100" dirty="0" smtClean="0"/>
                <a:t>Beth Israel Deaconess Medical Center (BIDMC)</a:t>
              </a:r>
              <a:endParaRPr lang="en-US" sz="1100" dirty="0"/>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18" name="Group 17"/>
          <p:cNvGrpSpPr/>
          <p:nvPr/>
        </p:nvGrpSpPr>
        <p:grpSpPr>
          <a:xfrm>
            <a:off x="762000" y="2766060"/>
            <a:ext cx="3897630" cy="893920"/>
            <a:chOff x="762000" y="2971800"/>
            <a:chExt cx="3897630" cy="893920"/>
          </a:xfrm>
        </p:grpSpPr>
        <p:sp>
          <p:nvSpPr>
            <p:cNvPr id="10" name="Rectangle 9"/>
            <p:cNvSpPr>
              <a:spLocks noChangeArrowheads="1"/>
            </p:cNvSpPr>
            <p:nvPr/>
          </p:nvSpPr>
          <p:spPr bwMode="auto">
            <a:xfrm>
              <a:off x="789305" y="3383280"/>
              <a:ext cx="3870325" cy="4824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a:lnSpc>
                  <a:spcPct val="95000"/>
                </a:lnSpc>
              </a:pPr>
              <a:r>
                <a:rPr lang="en-US" sz="1100" dirty="0" smtClean="0"/>
                <a:t>Reduce delays in patient care by updating and automating the process of receiving Discharge Summaries from BIDMC, thereby eliminating potential avenues for data errors.</a:t>
              </a:r>
              <a:endParaRPr lang="en-US" dirty="0"/>
            </a:p>
          </p:txBody>
        </p:sp>
        <p:sp>
          <p:nvSpPr>
            <p:cNvPr id="12" name="Rectangle 13"/>
            <p:cNvSpPr>
              <a:spLocks noChangeArrowheads="1"/>
            </p:cNvSpPr>
            <p:nvPr/>
          </p:nvSpPr>
          <p:spPr bwMode="auto">
            <a:xfrm>
              <a:off x="762000" y="2971800"/>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28" name="Group 27"/>
          <p:cNvGrpSpPr/>
          <p:nvPr/>
        </p:nvGrpSpPr>
        <p:grpSpPr>
          <a:xfrm>
            <a:off x="762000" y="4949909"/>
            <a:ext cx="3897630" cy="794782"/>
            <a:chOff x="762000" y="5402580"/>
            <a:chExt cx="3897630" cy="794782"/>
          </a:xfrm>
        </p:grpSpPr>
        <p:sp>
          <p:nvSpPr>
            <p:cNvPr id="13" name="Rectangle 14"/>
            <p:cNvSpPr>
              <a:spLocks noChangeArrowheads="1"/>
            </p:cNvSpPr>
            <p:nvPr/>
          </p:nvSpPr>
          <p:spPr bwMode="auto">
            <a:xfrm>
              <a:off x="762000" y="540258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828030"/>
              <a:ext cx="3886200" cy="36933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200" dirty="0" smtClean="0"/>
                <a:t>Discharge Summaries</a:t>
              </a:r>
            </a:p>
            <a:p>
              <a:pPr marL="171450" indent="-171450">
                <a:buFont typeface="Arial" panose="020B0604020202020204" pitchFamily="34" charset="0"/>
                <a:buChar char="•"/>
              </a:pPr>
              <a:r>
                <a:rPr lang="en-US" sz="1200" dirty="0" smtClean="0"/>
                <a:t>Continuity of Care Documents (CCDs)</a:t>
              </a:r>
            </a:p>
          </p:txBody>
        </p:sp>
      </p:grpSp>
      <p:grpSp>
        <p:nvGrpSpPr>
          <p:cNvPr id="17" name="Group 16"/>
          <p:cNvGrpSpPr/>
          <p:nvPr/>
        </p:nvGrpSpPr>
        <p:grpSpPr>
          <a:xfrm>
            <a:off x="762000" y="1905000"/>
            <a:ext cx="3897630" cy="580757"/>
            <a:chOff x="762000" y="1905000"/>
            <a:chExt cx="3897630" cy="580757"/>
          </a:xfrm>
        </p:grpSpPr>
        <p:sp>
          <p:nvSpPr>
            <p:cNvPr id="15" name="Rectangle 17"/>
            <p:cNvSpPr>
              <a:spLocks noChangeArrowheads="1"/>
            </p:cNvSpPr>
            <p:nvPr/>
          </p:nvSpPr>
          <p:spPr bwMode="auto">
            <a:xfrm>
              <a:off x="762000" y="1905000"/>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a:t>
              </a:r>
              <a:endParaRPr lang="en-US" sz="1100" dirty="0"/>
            </a:p>
          </p:txBody>
        </p:sp>
        <p:sp>
          <p:nvSpPr>
            <p:cNvPr id="16" name="Rectangle 18"/>
            <p:cNvSpPr>
              <a:spLocks noChangeArrowheads="1"/>
            </p:cNvSpPr>
            <p:nvPr/>
          </p:nvSpPr>
          <p:spPr bwMode="auto">
            <a:xfrm>
              <a:off x="773430" y="2316480"/>
              <a:ext cx="3886200" cy="16927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r>
                <a:rPr lang="en-US" sz="1100" dirty="0" smtClean="0"/>
                <a:t>Women’s Healthcare (Anna </a:t>
              </a:r>
              <a:r>
                <a:rPr lang="en-US" sz="1100" dirty="0" err="1" smtClean="0"/>
                <a:t>Jaques</a:t>
              </a:r>
              <a:r>
                <a:rPr lang="en-US" sz="1100" dirty="0" smtClean="0"/>
                <a:t> Hospital affiliate)</a:t>
              </a:r>
            </a:p>
          </p:txBody>
        </p:sp>
      </p:grpSp>
      <p:pic>
        <p:nvPicPr>
          <p:cNvPr id="22" name="Picture 21"/>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24" name="TextBox 23"/>
          <p:cNvSpPr txBox="1"/>
          <p:nvPr/>
        </p:nvSpPr>
        <p:spPr>
          <a:xfrm>
            <a:off x="0" y="872391"/>
            <a:ext cx="9144000" cy="369332"/>
          </a:xfrm>
          <a:prstGeom prst="rect">
            <a:avLst/>
          </a:prstGeom>
          <a:noFill/>
        </p:spPr>
        <p:txBody>
          <a:bodyPr wrap="square" rtlCol="0">
            <a:spAutoFit/>
          </a:bodyPr>
          <a:lstStyle/>
          <a:p>
            <a:pPr algn="ctr"/>
            <a:r>
              <a:rPr lang="en-US" b="1" dirty="0">
                <a:solidFill>
                  <a:srgbClr val="F37E2D"/>
                </a:solidFill>
              </a:rPr>
              <a:t>DISCHARGE SUMMARIES FROM </a:t>
            </a:r>
            <a:r>
              <a:rPr lang="en-US" b="1" dirty="0" smtClean="0">
                <a:solidFill>
                  <a:srgbClr val="F37E2D"/>
                </a:solidFill>
              </a:rPr>
              <a:t>HOSPITAL TO </a:t>
            </a:r>
            <a:r>
              <a:rPr lang="en-US" b="1" dirty="0">
                <a:solidFill>
                  <a:srgbClr val="F37E2D"/>
                </a:solidFill>
              </a:rPr>
              <a:t>HEALTHCARE </a:t>
            </a:r>
            <a:r>
              <a:rPr lang="en-US" b="1" dirty="0" smtClean="0">
                <a:solidFill>
                  <a:srgbClr val="F37E2D"/>
                </a:solidFill>
              </a:rPr>
              <a:t>PRACTICE</a:t>
            </a:r>
            <a:endParaRPr lang="en-US" dirty="0"/>
          </a:p>
        </p:txBody>
      </p:sp>
      <p:sp>
        <p:nvSpPr>
          <p:cNvPr id="25" name="TextBox 24"/>
          <p:cNvSpPr txBox="1"/>
          <p:nvPr/>
        </p:nvSpPr>
        <p:spPr>
          <a:xfrm>
            <a:off x="-548"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9" name="Rectangle 8"/>
          <p:cNvSpPr>
            <a:spLocks noChangeArrowheads="1"/>
          </p:cNvSpPr>
          <p:nvPr/>
        </p:nvSpPr>
        <p:spPr bwMode="auto">
          <a:xfrm>
            <a:off x="5349875" y="2139878"/>
            <a:ext cx="3165475" cy="43627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lvl="0" defTabSz="914400" eaLnBrk="0" fontAlgn="base" hangingPunct="0">
              <a:spcBef>
                <a:spcPct val="0"/>
              </a:spcBef>
              <a:spcAft>
                <a:spcPct val="0"/>
              </a:spcAft>
            </a:pPr>
            <a:r>
              <a:rPr lang="en-US" altLang="en-US" sz="1050" dirty="0" smtClean="0">
                <a:ea typeface="Calibri" panose="020F0502020204030204" pitchFamily="34" charset="0"/>
                <a:cs typeface="Arial" panose="020B0604020202020204" pitchFamily="34" charset="0"/>
              </a:rPr>
              <a:t>Women’s Healthcare often receives Discharge Summaries from BIDMC. In the past, these documents were received by fax and had to be manually assigned to a patient. The process was often prone to data errors as handwriting may be difficult to read. Physicians regularly had to go in to update the patients’ electronic health record (EHR) as needed.</a:t>
            </a:r>
          </a:p>
          <a:p>
            <a:pPr lvl="0" defTabSz="914400" eaLnBrk="0" fontAlgn="base" hangingPunct="0">
              <a:spcBef>
                <a:spcPct val="0"/>
              </a:spcBef>
              <a:spcAft>
                <a:spcPct val="0"/>
              </a:spcAft>
            </a:pPr>
            <a:endParaRPr lang="en-US" sz="1050" dirty="0" smtClean="0">
              <a:cs typeface="Arial" panose="020B0604020202020204" pitchFamily="34" charset="0"/>
            </a:endParaRPr>
          </a:p>
          <a:p>
            <a:pPr lvl="0" defTabSz="914400" eaLnBrk="0" fontAlgn="base" hangingPunct="0">
              <a:spcBef>
                <a:spcPct val="0"/>
              </a:spcBef>
              <a:spcAft>
                <a:spcPct val="0"/>
              </a:spcAft>
            </a:pPr>
            <a:r>
              <a:rPr lang="en-US" sz="1050" dirty="0" smtClean="0">
                <a:cs typeface="Arial" panose="020B0604020202020204" pitchFamily="34" charset="0"/>
              </a:rPr>
              <a:t>Women’s Healthcare implemented a new workflow</a:t>
            </a:r>
            <a:br>
              <a:rPr lang="en-US" sz="1050" dirty="0" smtClean="0">
                <a:cs typeface="Arial" panose="020B0604020202020204" pitchFamily="34" charset="0"/>
              </a:rPr>
            </a:br>
            <a:r>
              <a:rPr lang="en-US" sz="1050" dirty="0" smtClean="0">
                <a:cs typeface="Arial" panose="020B0604020202020204" pitchFamily="34" charset="0"/>
              </a:rPr>
              <a:t>to automatically upload Discharge Summaries and CCDs to the correct patient’s record, thereby eliminating the manual process. </a:t>
            </a:r>
          </a:p>
          <a:p>
            <a:pPr lvl="0" defTabSz="914400" eaLnBrk="0" fontAlgn="base" hangingPunct="0">
              <a:spcBef>
                <a:spcPct val="0"/>
              </a:spcBef>
              <a:spcAft>
                <a:spcPct val="0"/>
              </a:spcAft>
            </a:pPr>
            <a:endParaRPr lang="en-US" sz="1050" dirty="0">
              <a:cs typeface="Arial" panose="020B0604020202020204" pitchFamily="34" charset="0"/>
            </a:endParaRPr>
          </a:p>
          <a:p>
            <a:pPr lvl="0" defTabSz="914400" eaLnBrk="0" fontAlgn="base" hangingPunct="0">
              <a:spcBef>
                <a:spcPct val="0"/>
              </a:spcBef>
              <a:spcAft>
                <a:spcPct val="0"/>
              </a:spcAft>
            </a:pPr>
            <a:r>
              <a:rPr lang="en-US" sz="1050" dirty="0" smtClean="0">
                <a:cs typeface="Arial" panose="020B0604020202020204" pitchFamily="34" charset="0"/>
              </a:rPr>
              <a:t>When a patient is discharged from BIDMC, an automated message with the Discharge Summary and CCD is sent to one of the seven providers at Women’s Healthcare. The Administrator at Women’s Healthcare checks the message in the EHR</a:t>
            </a:r>
            <a:r>
              <a:rPr lang="en-US" sz="1050" dirty="0">
                <a:cs typeface="Arial" panose="020B0604020202020204" pitchFamily="34" charset="0"/>
              </a:rPr>
              <a:t> </a:t>
            </a:r>
            <a:r>
              <a:rPr lang="en-US" sz="1050" dirty="0" smtClean="0">
                <a:cs typeface="Arial" panose="020B0604020202020204" pitchFamily="34" charset="0"/>
              </a:rPr>
              <a:t>and confirms that the system has matched and added the documentation to the correct patient’s record.</a:t>
            </a:r>
          </a:p>
          <a:p>
            <a:pPr lvl="0" defTabSz="914400" eaLnBrk="0" fontAlgn="base" hangingPunct="0">
              <a:spcBef>
                <a:spcPct val="0"/>
              </a:spcBef>
              <a:spcAft>
                <a:spcPct val="0"/>
              </a:spcAft>
            </a:pPr>
            <a:endParaRPr lang="en-US" sz="1050" dirty="0">
              <a:cs typeface="Arial" panose="020B0604020202020204" pitchFamily="34" charset="0"/>
            </a:endParaRPr>
          </a:p>
          <a:p>
            <a:pPr lvl="0" defTabSz="914400" eaLnBrk="0" fontAlgn="base" hangingPunct="0">
              <a:spcBef>
                <a:spcPct val="0"/>
              </a:spcBef>
              <a:spcAft>
                <a:spcPct val="0"/>
              </a:spcAft>
            </a:pPr>
            <a:r>
              <a:rPr lang="en-US" sz="1050" dirty="0" smtClean="0">
                <a:cs typeface="Arial" panose="020B0604020202020204" pitchFamily="34" charset="0"/>
              </a:rPr>
              <a:t>Receiving the documents automatically has reduced recording errors related to illegible faxes, and </a:t>
            </a:r>
            <a:br>
              <a:rPr lang="en-US" sz="1050" dirty="0" smtClean="0">
                <a:cs typeface="Arial" panose="020B0604020202020204" pitchFamily="34" charset="0"/>
              </a:rPr>
            </a:br>
            <a:r>
              <a:rPr lang="en-US" sz="1050" dirty="0" smtClean="0">
                <a:cs typeface="Arial" panose="020B0604020202020204" pitchFamily="34" charset="0"/>
              </a:rPr>
              <a:t>has decreased the amount of time required </a:t>
            </a:r>
            <a:br>
              <a:rPr lang="en-US" sz="1050" dirty="0" smtClean="0">
                <a:cs typeface="Arial" panose="020B0604020202020204" pitchFamily="34" charset="0"/>
              </a:rPr>
            </a:br>
            <a:r>
              <a:rPr lang="en-US" sz="1050" dirty="0" smtClean="0">
                <a:cs typeface="Arial" panose="020B0604020202020204" pitchFamily="34" charset="0"/>
              </a:rPr>
              <a:t>for physicians to update patient records.</a:t>
            </a:r>
            <a:endParaRPr lang="en-US" sz="1050" dirty="0" smtClean="0"/>
          </a:p>
        </p:txBody>
      </p:sp>
      <p:sp>
        <p:nvSpPr>
          <p:cNvPr id="30" name="TextBox 29"/>
          <p:cNvSpPr txBox="1"/>
          <p:nvPr/>
        </p:nvSpPr>
        <p:spPr>
          <a:xfrm>
            <a:off x="3015255" y="0"/>
            <a:ext cx="311348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DISCHARGE SUMMARIES</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34264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4">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F48228"/>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12027</TotalTime>
  <Words>213</Words>
  <Application>Microsoft Office PowerPoint</Application>
  <PresentationFormat>On-screen Show (4:3)</PresentationFormat>
  <Paragraphs>31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Arial</vt:lpstr>
      <vt:lpstr>Calibri</vt:lpstr>
      <vt:lpstr>Verdana</vt:lpstr>
      <vt:lpstr>Wingdings</vt:lpstr>
      <vt:lpstr>MeHI-template-setup</vt:lpstr>
      <vt:lpstr>PowerPoint Presentation</vt:lpstr>
      <vt:lpstr>PowerPoint Presentation</vt:lpstr>
    </vt:vector>
  </TitlesOfParts>
  <Company>jbird 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Tallman</dc:creator>
  <cp:lastModifiedBy>Rik Kerstens</cp:lastModifiedBy>
  <cp:revision>159</cp:revision>
  <dcterms:created xsi:type="dcterms:W3CDTF">2015-12-02T16:31:52Z</dcterms:created>
  <dcterms:modified xsi:type="dcterms:W3CDTF">2020-08-14T12:44:38Z</dcterms:modified>
</cp:coreProperties>
</file>