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9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1652">
          <p15:clr>
            <a:srgbClr val="A4A3A4"/>
          </p15:clr>
        </p15:guide>
        <p15:guide id="3" orient="horz" pos="3913">
          <p15:clr>
            <a:srgbClr val="A4A3A4"/>
          </p15:clr>
        </p15:guide>
        <p15:guide id="4" orient="horz" pos="3510">
          <p15:clr>
            <a:srgbClr val="A4A3A4"/>
          </p15:clr>
        </p15:guide>
        <p15:guide id="5" orient="horz" pos="2473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969">
          <p15:clr>
            <a:srgbClr val="A4A3A4"/>
          </p15:clr>
        </p15:guide>
        <p15:guide id="8" orient="horz" pos="707">
          <p15:clr>
            <a:srgbClr val="A4A3A4"/>
          </p15:clr>
        </p15:guide>
        <p15:guide id="9" orient="horz" pos="1756">
          <p15:clr>
            <a:srgbClr val="A4A3A4"/>
          </p15:clr>
        </p15:guide>
        <p15:guide id="10" orient="horz" pos="1609">
          <p15:clr>
            <a:srgbClr val="A4A3A4"/>
          </p15:clr>
        </p15:guide>
        <p15:guide id="11" orient="horz" pos="3369">
          <p15:clr>
            <a:srgbClr val="A4A3A4"/>
          </p15:clr>
        </p15:guide>
        <p15:guide id="12" pos="3955">
          <p15:clr>
            <a:srgbClr val="A4A3A4"/>
          </p15:clr>
        </p15:guide>
        <p15:guide id="13" pos="2881">
          <p15:clr>
            <a:srgbClr val="A4A3A4"/>
          </p15:clr>
        </p15:guide>
        <p15:guide id="14" pos="3597">
          <p15:clr>
            <a:srgbClr val="A4A3A4"/>
          </p15:clr>
        </p15:guide>
        <p15:guide id="15" pos="5408">
          <p15:clr>
            <a:srgbClr val="A4A3A4"/>
          </p15:clr>
        </p15:guide>
        <p15:guide id="16" pos="436">
          <p15:clr>
            <a:srgbClr val="A4A3A4"/>
          </p15:clr>
        </p15:guide>
        <p15:guide id="17" pos="1876">
          <p15:clr>
            <a:srgbClr val="A4A3A4"/>
          </p15:clr>
        </p15:guide>
        <p15:guide id="18" pos="21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ABC"/>
    <a:srgbClr val="ECEEEC"/>
    <a:srgbClr val="C6C6C6"/>
    <a:srgbClr val="012653"/>
    <a:srgbClr val="F8F8F8"/>
    <a:srgbClr val="F0F0F0"/>
    <a:srgbClr val="EBEBEB"/>
    <a:srgbClr val="FAFAFA"/>
    <a:srgbClr val="E6E6E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48"/>
        <p:guide pos="1652"/>
        <p:guide orient="horz" pos="3913"/>
        <p:guide orient="horz" pos="3510"/>
        <p:guide orient="horz" pos="2473"/>
        <p:guide orient="horz" pos="2153"/>
        <p:guide orient="horz" pos="969"/>
        <p:guide orient="horz" pos="707"/>
        <p:guide orient="horz" pos="1756"/>
        <p:guide orient="horz" pos="1609"/>
        <p:guide orient="horz" pos="3369"/>
        <p:guide pos="3955"/>
        <p:guide pos="2881"/>
        <p:guide pos="3597"/>
        <p:guide pos="5408"/>
        <p:guide pos="436"/>
        <p:guide pos="1876"/>
        <p:guide pos="21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2EBC-AEFF-1147-80FC-EBB4256C6EC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06B95-1B73-9443-90A7-5CD59A19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851" y="2423161"/>
            <a:ext cx="7819949" cy="822959"/>
          </a:xfrm>
          <a:prstGeom prst="rect">
            <a:avLst/>
          </a:prstGeom>
        </p:spPr>
        <p:txBody>
          <a:bodyPr lIns="91415" tIns="45707" rIns="91415" bIns="45707"/>
          <a:lstStyle>
            <a:lvl1pPr algn="r"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09325"/>
            <a:ext cx="3008314" cy="1162050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1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09323"/>
            <a:ext cx="5111750" cy="5287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28523"/>
            <a:ext cx="3008314" cy="4068763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59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066800"/>
            <a:ext cx="5486400" cy="3660775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3200"/>
            </a:lvl1pPr>
            <a:lvl2pPr marL="457072" indent="0">
              <a:buNone/>
              <a:defRPr sz="2800"/>
            </a:lvl2pPr>
            <a:lvl3pPr marL="914144" indent="0">
              <a:buNone/>
              <a:defRPr sz="2400"/>
            </a:lvl3pPr>
            <a:lvl4pPr marL="1371216" indent="0">
              <a:buNone/>
              <a:defRPr sz="2000"/>
            </a:lvl4pPr>
            <a:lvl5pPr marL="1828288" indent="0">
              <a:buNone/>
              <a:defRPr sz="2000"/>
            </a:lvl5pPr>
            <a:lvl6pPr marL="2285360" indent="0">
              <a:buNone/>
              <a:defRPr sz="2000"/>
            </a:lvl6pPr>
            <a:lvl7pPr marL="2742432" indent="0">
              <a:buNone/>
              <a:defRPr sz="2000"/>
            </a:lvl7pPr>
            <a:lvl8pPr marL="3199504" indent="0">
              <a:buNone/>
              <a:defRPr sz="2000"/>
            </a:lvl8pPr>
            <a:lvl9pPr marL="3656576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49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133600"/>
            <a:ext cx="8229601" cy="39925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9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00" y="6383020"/>
            <a:ext cx="5105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166019"/>
            <a:ext cx="8229601" cy="4525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spcBef>
                <a:spcPts val="1200"/>
              </a:spcBef>
              <a:buClr>
                <a:srgbClr val="F5812A"/>
              </a:buClr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5102"/>
            <a:ext cx="8229601" cy="6350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1" cy="6477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577"/>
            <a:ext cx="4040188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6300"/>
            <a:ext cx="4040188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25577"/>
            <a:ext cx="4041774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46300"/>
            <a:ext cx="4041774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  <a:prstGeom prst="rect">
            <a:avLst/>
          </a:prstGeom>
        </p:spPr>
        <p:txBody>
          <a:bodyPr lIns="91415" tIns="45707" rIns="91415" bIns="45707" anchor="t"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072" indent="0">
              <a:buNone/>
              <a:defRPr sz="1800"/>
            </a:lvl2pPr>
            <a:lvl3pPr marL="914144" indent="0">
              <a:buNone/>
              <a:defRPr sz="1600"/>
            </a:lvl3pPr>
            <a:lvl4pPr marL="1371216" indent="0">
              <a:buNone/>
              <a:defRPr sz="1400"/>
            </a:lvl4pPr>
            <a:lvl5pPr marL="1828288" indent="0">
              <a:buNone/>
              <a:defRPr sz="1400"/>
            </a:lvl5pPr>
            <a:lvl6pPr marL="2285360" indent="0">
              <a:buNone/>
              <a:defRPr sz="1400"/>
            </a:lvl6pPr>
            <a:lvl7pPr marL="2742432" indent="0">
              <a:buNone/>
              <a:defRPr sz="1400"/>
            </a:lvl7pPr>
            <a:lvl8pPr marL="3199504" indent="0">
              <a:buNone/>
              <a:defRPr sz="1400"/>
            </a:lvl8pPr>
            <a:lvl9pPr marL="36565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7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92"/>
            <a:ext cx="8229600" cy="636422"/>
          </a:xfrm>
          <a:prstGeom prst="rect">
            <a:avLst/>
          </a:prstGeom>
        </p:spPr>
        <p:txBody>
          <a:bodyPr vert="horz" lIns="109728" tIns="54864" rIns="109728" bIns="54864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title-no-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6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8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3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07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4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4" indent="-342804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2680" indent="-22853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9752" indent="-228536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6824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3896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68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40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12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8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mehi.masstech.org/Ico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ehi.masstech.org/Ic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 bwMode="auto">
          <a:xfrm>
            <a:off x="381000" y="1663503"/>
            <a:ext cx="8382000" cy="3929262"/>
          </a:xfrm>
          <a:prstGeom prst="rect">
            <a:avLst/>
          </a:prstGeom>
          <a:solidFill>
            <a:srgbClr val="ECEEEC"/>
          </a:solidFill>
          <a:ln w="12700" cap="flat" cmpd="sng" algn="ctr">
            <a:solidFill>
              <a:schemeClr val="accent2">
                <a:alpha val="3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9" name="Picture 28" descr="use-case-arrow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2382076"/>
            <a:ext cx="4059936" cy="2496312"/>
          </a:xfrm>
          <a:prstGeom prst="rect">
            <a:avLst/>
          </a:prstGeom>
        </p:spPr>
      </p:pic>
      <p:sp>
        <p:nvSpPr>
          <p:cNvPr id="18" name="Folded Corner 17"/>
          <p:cNvSpPr/>
          <p:nvPr/>
        </p:nvSpPr>
        <p:spPr>
          <a:xfrm>
            <a:off x="3983171" y="2072322"/>
            <a:ext cx="1177658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HL7 2.5.1 VXU message</a:t>
            </a:r>
          </a:p>
        </p:txBody>
      </p:sp>
      <p:sp>
        <p:nvSpPr>
          <p:cNvPr id="25" name="Folded Corner 24"/>
          <p:cNvSpPr/>
          <p:nvPr/>
        </p:nvSpPr>
        <p:spPr>
          <a:xfrm>
            <a:off x="3989070" y="4202747"/>
            <a:ext cx="1171759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HL7 2.5.1 Acknowledgement</a:t>
            </a:r>
          </a:p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Message (ACK)</a:t>
            </a:r>
          </a:p>
        </p:txBody>
      </p: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6324600" y="257175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>
            <a:off x="685800" y="257175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89660" y="3963797"/>
            <a:ext cx="12992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PRIMARY CARE PHYSICIAN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18910" y="3835543"/>
            <a:ext cx="1767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MASSACHUSETTS IMMUNIZATION INFORMATION SYSTEM</a:t>
            </a:r>
            <a:endParaRPr lang="en-US" sz="1100" b="1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1177290" y="5798820"/>
            <a:ext cx="7585710" cy="685800"/>
          </a:xfrm>
          <a:prstGeom prst="rect">
            <a:avLst/>
          </a:prstGeom>
          <a:solidFill>
            <a:schemeClr val="bg1"/>
          </a:solidFill>
          <a:ln w="9525">
            <a:solidFill>
              <a:srgbClr val="F37E2D"/>
            </a:solidFill>
            <a:miter lim="800000"/>
            <a:headEnd/>
            <a:tailEnd/>
          </a:ln>
        </p:spPr>
        <p:txBody>
          <a:bodyPr lIns="182880" rIns="182880" anchor="ctr"/>
          <a:lstStyle/>
          <a:p>
            <a:r>
              <a:rPr lang="en-US" sz="1200" dirty="0">
                <a:solidFill>
                  <a:srgbClr val="012653"/>
                </a:solidFill>
              </a:rPr>
              <a:t>To achieve </a:t>
            </a:r>
            <a:r>
              <a:rPr lang="en-US" sz="1200" dirty="0" smtClean="0">
                <a:solidFill>
                  <a:srgbClr val="012653"/>
                </a:solidFill>
              </a:rPr>
              <a:t>Meaningful Use objective- </a:t>
            </a:r>
            <a:r>
              <a:rPr lang="en-US" sz="1200" dirty="0">
                <a:solidFill>
                  <a:srgbClr val="012653"/>
                </a:solidFill>
              </a:rPr>
              <a:t>submission of electronic data to immunization registry and to meet</a:t>
            </a:r>
          </a:p>
          <a:p>
            <a:r>
              <a:rPr lang="en-US" sz="1200" dirty="0">
                <a:solidFill>
                  <a:srgbClr val="012653"/>
                </a:solidFill>
              </a:rPr>
              <a:t>M.G.L. c. 111, s.24M, which requires all licensed </a:t>
            </a:r>
            <a:r>
              <a:rPr lang="en-US" sz="1200" dirty="0" smtClean="0">
                <a:solidFill>
                  <a:srgbClr val="012653"/>
                </a:solidFill>
              </a:rPr>
              <a:t>healthcare </a:t>
            </a:r>
            <a:r>
              <a:rPr lang="en-US" sz="1200" dirty="0">
                <a:solidFill>
                  <a:srgbClr val="012653"/>
                </a:solidFill>
              </a:rPr>
              <a:t>providers who administer immunizations to </a:t>
            </a:r>
            <a:r>
              <a:rPr lang="en-US" sz="1200" dirty="0" smtClean="0">
                <a:solidFill>
                  <a:srgbClr val="012653"/>
                </a:solidFill>
              </a:rPr>
              <a:t>report all </a:t>
            </a:r>
            <a:r>
              <a:rPr lang="en-US" sz="1200" dirty="0">
                <a:solidFill>
                  <a:srgbClr val="012653"/>
                </a:solidFill>
              </a:rPr>
              <a:t>immunization data to the Massachusetts Immunization Information System (MIIS</a:t>
            </a:r>
            <a:r>
              <a:rPr lang="en-US" sz="1200" dirty="0" smtClean="0">
                <a:solidFill>
                  <a:srgbClr val="012653"/>
                </a:solidFill>
              </a:rPr>
              <a:t>).</a:t>
            </a:r>
            <a:endParaRPr lang="en-US" sz="1100" dirty="0">
              <a:solidFill>
                <a:srgbClr val="012653"/>
              </a:solidFill>
            </a:endParaRP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381000" y="5798820"/>
            <a:ext cx="68580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18"/>
          <p:cNvSpPr>
            <a:spLocks noChangeArrowheads="1"/>
          </p:cNvSpPr>
          <p:nvPr/>
        </p:nvSpPr>
        <p:spPr bwMode="auto">
          <a:xfrm>
            <a:off x="398463" y="6011545"/>
            <a:ext cx="66833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300">
                <a:solidFill>
                  <a:srgbClr val="F37E2D"/>
                </a:solidFill>
              </a:rPr>
              <a:t>GOAL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54" name="TextBox 53"/>
          <p:cNvSpPr txBox="1"/>
          <p:nvPr/>
        </p:nvSpPr>
        <p:spPr>
          <a:xfrm>
            <a:off x="0" y="8723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37E2D"/>
                </a:solidFill>
              </a:rPr>
              <a:t>IMMUNIZATION DATA FROM PRIMARY </a:t>
            </a:r>
            <a:r>
              <a:rPr lang="en-US" b="1" dirty="0">
                <a:solidFill>
                  <a:srgbClr val="F37E2D"/>
                </a:solidFill>
              </a:rPr>
              <a:t>CARE PHYSICIAN TO </a:t>
            </a:r>
            <a:endParaRPr lang="en-US" b="1" dirty="0" smtClean="0">
              <a:solidFill>
                <a:srgbClr val="F37E2D"/>
              </a:solidFill>
            </a:endParaRPr>
          </a:p>
          <a:p>
            <a:pPr algn="ctr"/>
            <a:r>
              <a:rPr lang="en-US" b="1" dirty="0" smtClean="0">
                <a:solidFill>
                  <a:srgbClr val="F37E2D"/>
                </a:solidFill>
              </a:rPr>
              <a:t>MASSACHUSETTS IMMUNIZATION INFORMATION SYSTEM (MMIS)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561" y="2827428"/>
            <a:ext cx="918115" cy="106263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830" y="2883378"/>
            <a:ext cx="908383" cy="91447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823210" y="0"/>
            <a:ext cx="3509009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HEALTH REPORTING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90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USE_CASE_BK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1"/>
          <a:stretch/>
        </p:blipFill>
        <p:spPr bwMode="auto">
          <a:xfrm>
            <a:off x="0" y="1460500"/>
            <a:ext cx="9142413" cy="539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81000" y="1657350"/>
            <a:ext cx="8382000" cy="4865370"/>
          </a:xfrm>
          <a:prstGeom prst="rect">
            <a:avLst/>
          </a:prstGeom>
          <a:solidFill>
            <a:srgbClr val="ECEEEC"/>
          </a:solidFill>
          <a:ln w="9525" cap="rnd">
            <a:solidFill>
              <a:srgbClr val="F37E2D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5334000" y="1879600"/>
            <a:ext cx="3181350" cy="3241834"/>
            <a:chOff x="5334000" y="1879600"/>
            <a:chExt cx="3181350" cy="3241834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5349875" y="2413000"/>
              <a:ext cx="3165475" cy="2708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/>
                <a:t>A provider administers an immunization to </a:t>
              </a:r>
              <a:r>
                <a:rPr lang="en-US" sz="1100" dirty="0" smtClean="0"/>
                <a:t>a patient </a:t>
              </a:r>
              <a:r>
                <a:rPr lang="en-US" sz="1100" dirty="0"/>
                <a:t>and this data </a:t>
              </a:r>
              <a:r>
                <a:rPr lang="en-US" sz="1100" dirty="0" smtClean="0"/>
                <a:t>is entered </a:t>
              </a:r>
              <a:r>
                <a:rPr lang="en-US" sz="1100" dirty="0"/>
                <a:t>into the patient’s record within the practice’s EHR. The </a:t>
              </a:r>
              <a:r>
                <a:rPr lang="en-US" sz="1100" dirty="0" smtClean="0"/>
                <a:t>EHR then </a:t>
              </a:r>
              <a:r>
                <a:rPr lang="en-US" sz="1100" dirty="0"/>
                <a:t>sends this information as an HL7 2.5.1 </a:t>
              </a:r>
              <a:r>
                <a:rPr lang="en-US" sz="1100" dirty="0" smtClean="0"/>
                <a:t>VXU message </a:t>
              </a:r>
              <a:r>
                <a:rPr lang="en-US" sz="1100" dirty="0"/>
                <a:t>to </a:t>
              </a:r>
              <a:r>
                <a:rPr lang="en-US" sz="1100" dirty="0" smtClean="0"/>
                <a:t>the Massachusetts </a:t>
              </a:r>
              <a:r>
                <a:rPr lang="en-US" sz="1100" dirty="0"/>
                <a:t>Immunization Information System (MIIS) at </a:t>
              </a:r>
              <a:r>
                <a:rPr lang="en-US" sz="1100" dirty="0" smtClean="0"/>
                <a:t>the Massachusetts </a:t>
              </a:r>
              <a:r>
                <a:rPr lang="en-US" sz="1100" dirty="0"/>
                <a:t>Department of Public Health via the Mass </a:t>
              </a:r>
              <a:r>
                <a:rPr lang="en-US" sz="1100" dirty="0" err="1" smtClean="0"/>
                <a:t>HIway</a:t>
              </a:r>
              <a:r>
                <a:rPr lang="en-US" sz="1100" dirty="0" smtClean="0"/>
                <a:t>. The </a:t>
              </a:r>
              <a:r>
                <a:rPr lang="en-US" sz="1100" dirty="0"/>
                <a:t>message is sent to MIIS’s Mass </a:t>
              </a:r>
              <a:r>
                <a:rPr lang="en-US" sz="1100" dirty="0" err="1"/>
                <a:t>HIway</a:t>
              </a:r>
              <a:r>
                <a:rPr lang="en-US" sz="1100" dirty="0"/>
                <a:t> Direct </a:t>
              </a:r>
              <a:r>
                <a:rPr lang="en-US" sz="1100" dirty="0" smtClean="0"/>
                <a:t>Address</a:t>
              </a:r>
              <a:r>
                <a:rPr lang="en-US" sz="1100" dirty="0" smtClean="0"/>
                <a:t>.</a:t>
              </a:r>
            </a:p>
            <a:p>
              <a:endParaRPr lang="en-US" sz="1100" dirty="0"/>
            </a:p>
            <a:p>
              <a:r>
                <a:rPr lang="en-US" sz="1100" dirty="0"/>
                <a:t>MIIS processes the message and determines it was </a:t>
              </a:r>
              <a:r>
                <a:rPr lang="en-US" sz="1100" dirty="0" smtClean="0"/>
                <a:t>received successfully</a:t>
              </a:r>
              <a:r>
                <a:rPr lang="en-US" sz="1100" dirty="0"/>
                <a:t>. At this point an HL7 2.5.1 ACK message is </a:t>
              </a:r>
              <a:r>
                <a:rPr lang="en-US" sz="1100" dirty="0" smtClean="0"/>
                <a:t>generated and </a:t>
              </a:r>
              <a:r>
                <a:rPr lang="en-US" sz="1100" dirty="0"/>
                <a:t>sent back to the ambulatory practice’s EHR to </a:t>
              </a:r>
              <a:r>
                <a:rPr lang="en-US" sz="1100" dirty="0" smtClean="0"/>
                <a:t>confirm successful receipt </a:t>
              </a:r>
              <a:r>
                <a:rPr lang="en-US" sz="1100" dirty="0"/>
                <a:t>of the original message. </a:t>
              </a:r>
            </a:p>
            <a:p>
              <a:endParaRPr lang="en-US" sz="1100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5334000" y="1879600"/>
              <a:ext cx="76835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STORY</a:t>
              </a:r>
              <a:endParaRPr lang="en-US" sz="1100" dirty="0"/>
            </a:p>
          </p:txBody>
        </p:sp>
      </p:grp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979670" y="1905000"/>
            <a:ext cx="0" cy="4370070"/>
          </a:xfrm>
          <a:prstGeom prst="line">
            <a:avLst/>
          </a:prstGeom>
          <a:noFill/>
          <a:ln w="38100" cap="rnd">
            <a:solidFill>
              <a:srgbClr val="F37E2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59130" y="4141470"/>
            <a:ext cx="4118610" cy="965031"/>
            <a:chOff x="762000" y="4038600"/>
            <a:chExt cx="3897630" cy="965031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73430" y="4495800"/>
              <a:ext cx="3886200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/>
                <a:t>Organization A - ambulatory practice, using </a:t>
              </a:r>
              <a:r>
                <a:rPr lang="en-US" sz="1100" dirty="0" smtClean="0"/>
                <a:t>EHR interface </a:t>
              </a:r>
              <a:r>
                <a:rPr lang="en-US" sz="1100" dirty="0"/>
                <a:t>to submit immunization data to MIIS via </a:t>
              </a:r>
              <a:r>
                <a:rPr lang="en-US" sz="1100" dirty="0" smtClean="0"/>
                <a:t>the Mass </a:t>
              </a:r>
              <a:r>
                <a:rPr lang="en-US" sz="1100" dirty="0" err="1" smtClean="0"/>
                <a:t>HIway</a:t>
              </a:r>
              <a:r>
                <a:rPr lang="en-US" sz="1100" dirty="0" smtClean="0"/>
                <a:t>;</a:t>
              </a:r>
              <a:endParaRPr lang="en-US" sz="11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/>
                <a:t>Organization B – Mass Department of Public </a:t>
              </a:r>
              <a:r>
                <a:rPr lang="en-US" sz="1100" dirty="0" smtClean="0"/>
                <a:t>Health </a:t>
              </a:r>
              <a:r>
                <a:rPr lang="en-US" sz="1100" smtClean="0"/>
                <a:t>using MIIS.</a:t>
              </a:r>
              <a:endParaRPr lang="en-US" sz="1100" dirty="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62000" y="4038600"/>
              <a:ext cx="27432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TRADING </a:t>
              </a:r>
              <a:r>
                <a:rPr lang="en-US" sz="1100" dirty="0" smtClean="0">
                  <a:solidFill>
                    <a:schemeClr val="bg1"/>
                  </a:solidFill>
                </a:rPr>
                <a:t>PARTNERS AND SYSTEMS</a:t>
              </a:r>
              <a:endParaRPr lang="en-US" sz="11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59130" y="2788920"/>
            <a:ext cx="4118610" cy="1261266"/>
            <a:chOff x="762000" y="2971800"/>
            <a:chExt cx="3897630" cy="1261266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766445" y="3429000"/>
              <a:ext cx="3893185" cy="804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1100" dirty="0"/>
                <a:t>To achieve Meaningful </a:t>
              </a:r>
              <a:r>
                <a:rPr lang="en-US" sz="1100" dirty="0" smtClean="0"/>
                <a:t>Use </a:t>
              </a:r>
              <a:r>
                <a:rPr lang="en-US" sz="1100" dirty="0"/>
                <a:t>objective- submission </a:t>
              </a:r>
              <a:r>
                <a:rPr lang="en-US" sz="1100" dirty="0" smtClean="0"/>
                <a:t>of electronic data </a:t>
              </a:r>
              <a:r>
                <a:rPr lang="en-US" sz="1100" dirty="0"/>
                <a:t>to immunization registry and to </a:t>
              </a:r>
              <a:r>
                <a:rPr lang="en-US" sz="1100" dirty="0" smtClean="0"/>
                <a:t>meet M.G.L</a:t>
              </a:r>
              <a:r>
                <a:rPr lang="en-US" sz="1100" dirty="0"/>
                <a:t>. c. 111, s.24M, which requires all licensed health </a:t>
              </a:r>
              <a:r>
                <a:rPr lang="en-US" sz="1100" dirty="0" smtClean="0"/>
                <a:t>care providers </a:t>
              </a:r>
              <a:r>
                <a:rPr lang="en-US" sz="1100" dirty="0"/>
                <a:t>who administer immunizations to report </a:t>
              </a:r>
              <a:r>
                <a:rPr lang="en-US" sz="1100" dirty="0" smtClean="0"/>
                <a:t>all immunization data to the Massachusetts Immunization Information </a:t>
              </a:r>
              <a:r>
                <a:rPr lang="en-US" sz="1100" dirty="0"/>
                <a:t>System (MIIS</a:t>
              </a:r>
              <a:r>
                <a:rPr lang="en-US" sz="1100" dirty="0" smtClean="0"/>
                <a:t>).</a:t>
              </a:r>
              <a:endParaRPr lang="en-US" dirty="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62000" y="2971800"/>
              <a:ext cx="660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GOAL</a:t>
              </a:r>
              <a:endParaRPr lang="en-US" sz="11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59130" y="5208270"/>
            <a:ext cx="4118610" cy="1175544"/>
            <a:chOff x="762000" y="5402580"/>
            <a:chExt cx="3897630" cy="1175544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2000" y="5402580"/>
              <a:ext cx="1676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DATA TO EXCHANGE</a:t>
              </a:r>
              <a:endParaRPr lang="en-US" sz="1100" dirty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73430" y="5839460"/>
              <a:ext cx="388620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HL7 2.5.1 VXU message from ambulatory practice </a:t>
              </a:r>
              <a:r>
                <a:rPr lang="en-US" sz="1200" dirty="0" smtClean="0"/>
                <a:t>to Mass DPH;</a:t>
              </a:r>
              <a:endParaRPr lang="en-US" sz="12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HL7 2.5.1 ACK message from Mass DPH </a:t>
              </a:r>
              <a:r>
                <a:rPr lang="en-US" sz="1200" dirty="0" smtClean="0"/>
                <a:t>to ambulatory Practice.</a:t>
              </a:r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59130" y="1905000"/>
            <a:ext cx="4118610" cy="795754"/>
            <a:chOff x="762000" y="1905000"/>
            <a:chExt cx="3897630" cy="795754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762000" y="1905000"/>
              <a:ext cx="13716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ORGANIZATION</a:t>
              </a:r>
              <a:endParaRPr lang="en-US" sz="1100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73430" y="2362200"/>
              <a:ext cx="3886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/>
                <a:t>Ambulatory Practice and the </a:t>
              </a:r>
              <a:r>
                <a:rPr lang="en-US" sz="1100" dirty="0" smtClean="0"/>
                <a:t>Massachusetts Department </a:t>
              </a:r>
              <a:r>
                <a:rPr lang="en-US" sz="1100" dirty="0"/>
                <a:t>of Public </a:t>
              </a:r>
              <a:r>
                <a:rPr lang="en-US" sz="1100" dirty="0" smtClean="0"/>
                <a:t>Health.</a:t>
              </a:r>
              <a:endParaRPr lang="en-US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24" name="TextBox 23"/>
          <p:cNvSpPr txBox="1"/>
          <p:nvPr/>
        </p:nvSpPr>
        <p:spPr>
          <a:xfrm>
            <a:off x="0" y="8723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IMMUNIZATION DATA FROM PRIMARY CARE PHYSICIAN TO </a:t>
            </a:r>
          </a:p>
          <a:p>
            <a:pPr algn="ctr"/>
            <a:r>
              <a:rPr lang="en-US" b="1" dirty="0">
                <a:solidFill>
                  <a:srgbClr val="F37E2D"/>
                </a:solidFill>
              </a:rPr>
              <a:t>MASSACHUSETTS IMMUNIZATION INFORMATION SYSTEM (MMIS)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7" name="TextBox 26"/>
          <p:cNvSpPr txBox="1"/>
          <p:nvPr/>
        </p:nvSpPr>
        <p:spPr>
          <a:xfrm>
            <a:off x="2823210" y="0"/>
            <a:ext cx="3509009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HEALTH REPORTING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HI-template-setup">
  <a:themeElements>
    <a:clrScheme name="Custom 4">
      <a:dk1>
        <a:srgbClr val="404040"/>
      </a:dk1>
      <a:lt1>
        <a:srgbClr val="FFFFFF"/>
      </a:lt1>
      <a:dk2>
        <a:srgbClr val="464646"/>
      </a:dk2>
      <a:lt2>
        <a:srgbClr val="95979A"/>
      </a:lt2>
      <a:accent1>
        <a:srgbClr val="567ABD"/>
      </a:accent1>
      <a:accent2>
        <a:srgbClr val="F48228"/>
      </a:accent2>
      <a:accent3>
        <a:srgbClr val="1F3368"/>
      </a:accent3>
      <a:accent4>
        <a:srgbClr val="838BB4"/>
      </a:accent4>
      <a:accent5>
        <a:srgbClr val="1968B3"/>
      </a:accent5>
      <a:accent6>
        <a:srgbClr val="FFFFFF"/>
      </a:accent6>
      <a:hlink>
        <a:srgbClr val="F48228"/>
      </a:hlink>
      <a:folHlink>
        <a:srgbClr val="1968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3315</TotalTime>
  <Words>339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Wingdings</vt:lpstr>
      <vt:lpstr>MeHI-template-setup</vt:lpstr>
      <vt:lpstr>PowerPoint Presentation</vt:lpstr>
      <vt:lpstr>PowerPoint Presentation</vt:lpstr>
    </vt:vector>
  </TitlesOfParts>
  <Company>jbird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Tallman</dc:creator>
  <cp:lastModifiedBy>Rik Kerstens</cp:lastModifiedBy>
  <cp:revision>139</cp:revision>
  <dcterms:created xsi:type="dcterms:W3CDTF">2015-12-02T16:31:52Z</dcterms:created>
  <dcterms:modified xsi:type="dcterms:W3CDTF">2020-08-14T17:19:42Z</dcterms:modified>
</cp:coreProperties>
</file>