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75" r:id="rId2"/>
    <p:sldId id="27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8">
          <p15:clr>
            <a:srgbClr val="A4A3A4"/>
          </p15:clr>
        </p15:guide>
        <p15:guide id="2" pos="1652">
          <p15:clr>
            <a:srgbClr val="A4A3A4"/>
          </p15:clr>
        </p15:guide>
        <p15:guide id="3" orient="horz" pos="3913">
          <p15:clr>
            <a:srgbClr val="A4A3A4"/>
          </p15:clr>
        </p15:guide>
        <p15:guide id="4" orient="horz" pos="3510">
          <p15:clr>
            <a:srgbClr val="A4A3A4"/>
          </p15:clr>
        </p15:guide>
        <p15:guide id="5" orient="horz" pos="2473">
          <p15:clr>
            <a:srgbClr val="A4A3A4"/>
          </p15:clr>
        </p15:guide>
        <p15:guide id="6" orient="horz" pos="2153">
          <p15:clr>
            <a:srgbClr val="A4A3A4"/>
          </p15:clr>
        </p15:guide>
        <p15:guide id="7" orient="horz" pos="969">
          <p15:clr>
            <a:srgbClr val="A4A3A4"/>
          </p15:clr>
        </p15:guide>
        <p15:guide id="8" orient="horz" pos="707">
          <p15:clr>
            <a:srgbClr val="A4A3A4"/>
          </p15:clr>
        </p15:guide>
        <p15:guide id="9" orient="horz" pos="1756">
          <p15:clr>
            <a:srgbClr val="A4A3A4"/>
          </p15:clr>
        </p15:guide>
        <p15:guide id="10" orient="horz" pos="1609">
          <p15:clr>
            <a:srgbClr val="A4A3A4"/>
          </p15:clr>
        </p15:guide>
        <p15:guide id="11" orient="horz" pos="3369">
          <p15:clr>
            <a:srgbClr val="A4A3A4"/>
          </p15:clr>
        </p15:guide>
        <p15:guide id="12" pos="3955">
          <p15:clr>
            <a:srgbClr val="A4A3A4"/>
          </p15:clr>
        </p15:guide>
        <p15:guide id="13" pos="2881">
          <p15:clr>
            <a:srgbClr val="A4A3A4"/>
          </p15:clr>
        </p15:guide>
        <p15:guide id="14" pos="3597">
          <p15:clr>
            <a:srgbClr val="A4A3A4"/>
          </p15:clr>
        </p15:guide>
        <p15:guide id="15" pos="5408">
          <p15:clr>
            <a:srgbClr val="A4A3A4"/>
          </p15:clr>
        </p15:guide>
        <p15:guide id="16" pos="436">
          <p15:clr>
            <a:srgbClr val="A4A3A4"/>
          </p15:clr>
        </p15:guide>
        <p15:guide id="17" pos="1876">
          <p15:clr>
            <a:srgbClr val="A4A3A4"/>
          </p15:clr>
        </p15:guide>
        <p15:guide id="18" pos="215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7ABC"/>
    <a:srgbClr val="ECEEEC"/>
    <a:srgbClr val="C6C6C6"/>
    <a:srgbClr val="012653"/>
    <a:srgbClr val="F8F8F8"/>
    <a:srgbClr val="F0F0F0"/>
    <a:srgbClr val="EBEBEB"/>
    <a:srgbClr val="FAFAFA"/>
    <a:srgbClr val="E6E6E6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506" y="78"/>
      </p:cViewPr>
      <p:guideLst>
        <p:guide orient="horz" pos="2148"/>
        <p:guide pos="1652"/>
        <p:guide orient="horz" pos="3913"/>
        <p:guide orient="horz" pos="3510"/>
        <p:guide orient="horz" pos="2473"/>
        <p:guide orient="horz" pos="2153"/>
        <p:guide orient="horz" pos="969"/>
        <p:guide orient="horz" pos="707"/>
        <p:guide orient="horz" pos="1756"/>
        <p:guide orient="horz" pos="1609"/>
        <p:guide orient="horz" pos="3369"/>
        <p:guide pos="3955"/>
        <p:guide pos="2881"/>
        <p:guide pos="3597"/>
        <p:guide pos="5408"/>
        <p:guide pos="436"/>
        <p:guide pos="1876"/>
        <p:guide pos="215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E2EBC-AEFF-1147-80FC-EBB4256C6EC0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06B95-1B73-9443-90A7-5CD59A19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15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851" y="2423161"/>
            <a:ext cx="7819949" cy="822959"/>
          </a:xfrm>
          <a:prstGeom prst="rect">
            <a:avLst/>
          </a:prstGeom>
        </p:spPr>
        <p:txBody>
          <a:bodyPr lIns="91415" tIns="45707" rIns="91415" bIns="45707"/>
          <a:lstStyle>
            <a:lvl1pPr algn="r">
              <a:defRPr sz="3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575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09325"/>
            <a:ext cx="3008314" cy="1162050"/>
          </a:xfrm>
          <a:prstGeom prst="rect">
            <a:avLst/>
          </a:prstGeom>
        </p:spPr>
        <p:txBody>
          <a:bodyPr lIns="91415" tIns="45707" rIns="91415" bIns="45707" anchor="b"/>
          <a:lstStyle>
            <a:lvl1pPr algn="l">
              <a:defRPr sz="19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909323"/>
            <a:ext cx="5111750" cy="52879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28523"/>
            <a:ext cx="3008314" cy="4068763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14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457072" indent="0">
              <a:buNone/>
              <a:defRPr sz="1200"/>
            </a:lvl2pPr>
            <a:lvl3pPr marL="914144" indent="0">
              <a:buNone/>
              <a:defRPr sz="1000"/>
            </a:lvl3pPr>
            <a:lvl4pPr marL="1371216" indent="0">
              <a:buNone/>
              <a:defRPr sz="800"/>
            </a:lvl4pPr>
            <a:lvl5pPr marL="1828288" indent="0">
              <a:buNone/>
              <a:defRPr sz="800"/>
            </a:lvl5pPr>
            <a:lvl6pPr marL="2285360" indent="0">
              <a:buNone/>
              <a:defRPr sz="800"/>
            </a:lvl6pPr>
            <a:lvl7pPr marL="2742432" indent="0">
              <a:buNone/>
              <a:defRPr sz="800"/>
            </a:lvl7pPr>
            <a:lvl8pPr marL="3199504" indent="0">
              <a:buNone/>
              <a:defRPr sz="800"/>
            </a:lvl8pPr>
            <a:lvl9pPr marL="365657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259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800600"/>
            <a:ext cx="5486400" cy="566738"/>
          </a:xfrm>
          <a:prstGeom prst="rect">
            <a:avLst/>
          </a:prstGeom>
        </p:spPr>
        <p:txBody>
          <a:bodyPr lIns="91415" tIns="45707" rIns="91415" bIns="45707"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1066800"/>
            <a:ext cx="5486400" cy="3660775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3200"/>
            </a:lvl1pPr>
            <a:lvl2pPr marL="457072" indent="0">
              <a:buNone/>
              <a:defRPr sz="2800"/>
            </a:lvl2pPr>
            <a:lvl3pPr marL="914144" indent="0">
              <a:buNone/>
              <a:defRPr sz="2400"/>
            </a:lvl3pPr>
            <a:lvl4pPr marL="1371216" indent="0">
              <a:buNone/>
              <a:defRPr sz="2000"/>
            </a:lvl4pPr>
            <a:lvl5pPr marL="1828288" indent="0">
              <a:buNone/>
              <a:defRPr sz="2000"/>
            </a:lvl5pPr>
            <a:lvl6pPr marL="2285360" indent="0">
              <a:buNone/>
              <a:defRPr sz="2000"/>
            </a:lvl6pPr>
            <a:lvl7pPr marL="2742432" indent="0">
              <a:buNone/>
              <a:defRPr sz="2000"/>
            </a:lvl7pPr>
            <a:lvl8pPr marL="3199504" indent="0">
              <a:buNone/>
              <a:defRPr sz="2000"/>
            </a:lvl8pPr>
            <a:lvl9pPr marL="3656576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2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072" indent="0">
              <a:buNone/>
              <a:defRPr sz="1200"/>
            </a:lvl2pPr>
            <a:lvl3pPr marL="914144" indent="0">
              <a:buNone/>
              <a:defRPr sz="1000"/>
            </a:lvl3pPr>
            <a:lvl4pPr marL="1371216" indent="0">
              <a:buNone/>
              <a:defRPr sz="800"/>
            </a:lvl4pPr>
            <a:lvl5pPr marL="1828288" indent="0">
              <a:buNone/>
              <a:defRPr sz="800"/>
            </a:lvl5pPr>
            <a:lvl6pPr marL="2285360" indent="0">
              <a:buNone/>
              <a:defRPr sz="800"/>
            </a:lvl6pPr>
            <a:lvl7pPr marL="2742432" indent="0">
              <a:buNone/>
              <a:defRPr sz="800"/>
            </a:lvl7pPr>
            <a:lvl8pPr marL="3199504" indent="0">
              <a:buNone/>
              <a:defRPr sz="800"/>
            </a:lvl8pPr>
            <a:lvl9pPr marL="365657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6491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14400"/>
            <a:ext cx="8229601" cy="1143000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2133600"/>
            <a:ext cx="8229601" cy="39925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buClr>
                <a:srgbClr val="F5812A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292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buClr>
                <a:srgbClr val="F5812A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5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0404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5000" y="6383020"/>
            <a:ext cx="51054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31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1" y="1166019"/>
            <a:ext cx="8229601" cy="45259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spcBef>
                <a:spcPts val="1200"/>
              </a:spcBef>
              <a:buClr>
                <a:srgbClr val="F5812A"/>
              </a:buClr>
              <a:buFont typeface="Wingdings" charset="2"/>
              <a:buChar char="§"/>
              <a:defRPr sz="24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57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65102"/>
            <a:ext cx="8229601" cy="635000"/>
          </a:xfrm>
          <a:prstGeom prst="rect">
            <a:avLst/>
          </a:prstGeom>
        </p:spPr>
        <p:txBody>
          <a:bodyPr lIns="91415" tIns="45707" rIns="91415" bIns="45707"/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8419"/>
            <a:ext cx="4038600" cy="40687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8419"/>
            <a:ext cx="4038600" cy="40687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483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52400"/>
            <a:ext cx="8229601" cy="647700"/>
          </a:xfrm>
          <a:prstGeom prst="rect">
            <a:avLst/>
          </a:prstGeom>
        </p:spPr>
        <p:txBody>
          <a:bodyPr lIns="91415" tIns="45707" rIns="91415" bIns="45707"/>
          <a:lstStyle>
            <a:lvl1pPr algn="l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5577"/>
            <a:ext cx="4040188" cy="639762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072" indent="0">
              <a:buNone/>
              <a:defRPr sz="2000" b="1"/>
            </a:lvl2pPr>
            <a:lvl3pPr marL="914144" indent="0">
              <a:buNone/>
              <a:defRPr sz="1800" b="1"/>
            </a:lvl3pPr>
            <a:lvl4pPr marL="1371216" indent="0">
              <a:buNone/>
              <a:defRPr sz="1600" b="1"/>
            </a:lvl4pPr>
            <a:lvl5pPr marL="1828288" indent="0">
              <a:buNone/>
              <a:defRPr sz="1600" b="1"/>
            </a:lvl5pPr>
            <a:lvl6pPr marL="2285360" indent="0">
              <a:buNone/>
              <a:defRPr sz="1600" b="1"/>
            </a:lvl6pPr>
            <a:lvl7pPr marL="2742432" indent="0">
              <a:buNone/>
              <a:defRPr sz="1600" b="1"/>
            </a:lvl7pPr>
            <a:lvl8pPr marL="3199504" indent="0">
              <a:buNone/>
              <a:defRPr sz="1600" b="1"/>
            </a:lvl8pPr>
            <a:lvl9pPr marL="3656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46300"/>
            <a:ext cx="4040188" cy="30781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425577"/>
            <a:ext cx="4041774" cy="639762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072" indent="0">
              <a:buNone/>
              <a:defRPr sz="2000" b="1"/>
            </a:lvl2pPr>
            <a:lvl3pPr marL="914144" indent="0">
              <a:buNone/>
              <a:defRPr sz="1800" b="1"/>
            </a:lvl3pPr>
            <a:lvl4pPr marL="1371216" indent="0">
              <a:buNone/>
              <a:defRPr sz="1600" b="1"/>
            </a:lvl4pPr>
            <a:lvl5pPr marL="1828288" indent="0">
              <a:buNone/>
              <a:defRPr sz="1600" b="1"/>
            </a:lvl5pPr>
            <a:lvl6pPr marL="2285360" indent="0">
              <a:buNone/>
              <a:defRPr sz="1600" b="1"/>
            </a:lvl6pPr>
            <a:lvl7pPr marL="2742432" indent="0">
              <a:buNone/>
              <a:defRPr sz="1600" b="1"/>
            </a:lvl7pPr>
            <a:lvl8pPr marL="3199504" indent="0">
              <a:buNone/>
              <a:defRPr sz="1600" b="1"/>
            </a:lvl8pPr>
            <a:lvl9pPr marL="3656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46300"/>
            <a:ext cx="4041774" cy="30781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24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2"/>
            <a:ext cx="7772400" cy="1362076"/>
          </a:xfrm>
          <a:prstGeom prst="rect">
            <a:avLst/>
          </a:prstGeom>
        </p:spPr>
        <p:txBody>
          <a:bodyPr lIns="91415" tIns="45707" rIns="91415" bIns="45707" anchor="t"/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072" indent="0">
              <a:buNone/>
              <a:defRPr sz="1800"/>
            </a:lvl2pPr>
            <a:lvl3pPr marL="914144" indent="0">
              <a:buNone/>
              <a:defRPr sz="1600"/>
            </a:lvl3pPr>
            <a:lvl4pPr marL="1371216" indent="0">
              <a:buNone/>
              <a:defRPr sz="1400"/>
            </a:lvl4pPr>
            <a:lvl5pPr marL="1828288" indent="0">
              <a:buNone/>
              <a:defRPr sz="1400"/>
            </a:lvl5pPr>
            <a:lvl6pPr marL="2285360" indent="0">
              <a:buNone/>
              <a:defRPr sz="1400"/>
            </a:lvl6pPr>
            <a:lvl7pPr marL="2742432" indent="0">
              <a:buNone/>
              <a:defRPr sz="1400"/>
            </a:lvl7pPr>
            <a:lvl8pPr marL="3199504" indent="0">
              <a:buNone/>
              <a:defRPr sz="1400"/>
            </a:lvl8pPr>
            <a:lvl9pPr marL="3656576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727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66800"/>
            <a:ext cx="8229601" cy="1143000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defRPr sz="3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285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64592"/>
            <a:ext cx="8229600" cy="636422"/>
          </a:xfrm>
          <a:prstGeom prst="rect">
            <a:avLst/>
          </a:prstGeom>
        </p:spPr>
        <p:txBody>
          <a:bodyPr vert="horz" lIns="109728" tIns="54864" rIns="109728" bIns="54864"/>
          <a:lstStyle>
            <a:lvl1pPr algn="l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20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-title-no-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965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69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989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4" r:id="rId8"/>
    <p:sldLayoutId id="2147483673" r:id="rId9"/>
    <p:sldLayoutId id="2147483668" r:id="rId10"/>
    <p:sldLayoutId id="2147483669" r:id="rId11"/>
    <p:sldLayoutId id="2147483670" r:id="rId12"/>
    <p:sldLayoutId id="2147483671" r:id="rId13"/>
    <p:sldLayoutId id="2147483672" r:id="rId1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072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14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216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288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804" indent="-342804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742" indent="-28567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2680" indent="-228536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599752" indent="-228536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6824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3896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0968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040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112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72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44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16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88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0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32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04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76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www.mehi.masstech.org/Icon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hi.masstech.org/Icon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/>
          <p:cNvSpPr/>
          <p:nvPr/>
        </p:nvSpPr>
        <p:spPr bwMode="auto">
          <a:xfrm>
            <a:off x="381000" y="2060047"/>
            <a:ext cx="8382000" cy="3532717"/>
          </a:xfrm>
          <a:prstGeom prst="rect">
            <a:avLst/>
          </a:prstGeom>
          <a:solidFill>
            <a:srgbClr val="ECEEEC"/>
          </a:solidFill>
          <a:ln w="12700" cap="flat" cmpd="sng" algn="ctr">
            <a:solidFill>
              <a:schemeClr val="accent2">
                <a:alpha val="30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53" name="Picture 52" descr="use-case-arrows-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9067" y="2659415"/>
            <a:ext cx="4608576" cy="2432304"/>
          </a:xfrm>
          <a:prstGeom prst="rect">
            <a:avLst/>
          </a:prstGeom>
        </p:spPr>
      </p:pic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3512201" y="1566242"/>
            <a:ext cx="1967205" cy="292388"/>
          </a:xfrm>
          <a:prstGeom prst="rect">
            <a:avLst/>
          </a:prstGeom>
          <a:noFill/>
          <a:ln w="9525">
            <a:solidFill>
              <a:srgbClr val="F37E2D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300" dirty="0" smtClean="0">
                <a:solidFill>
                  <a:srgbClr val="F37E2D"/>
                </a:solidFill>
              </a:rPr>
              <a:t>Add </a:t>
            </a:r>
            <a:r>
              <a:rPr lang="en-US" sz="1300" smtClean="0">
                <a:solidFill>
                  <a:srgbClr val="F37E2D"/>
                </a:solidFill>
              </a:rPr>
              <a:t>Organization Name</a:t>
            </a:r>
            <a:endParaRPr lang="en-US" sz="1300" dirty="0">
              <a:solidFill>
                <a:srgbClr val="F37E2D"/>
              </a:solidFill>
            </a:endParaRPr>
          </a:p>
        </p:txBody>
      </p:sp>
      <p:sp>
        <p:nvSpPr>
          <p:cNvPr id="6" name="Rectangle 16"/>
          <p:cNvSpPr>
            <a:spLocks noChangeArrowheads="1"/>
          </p:cNvSpPr>
          <p:nvPr/>
        </p:nvSpPr>
        <p:spPr bwMode="auto">
          <a:xfrm>
            <a:off x="1177290" y="5798820"/>
            <a:ext cx="7585710" cy="685800"/>
          </a:xfrm>
          <a:prstGeom prst="rect">
            <a:avLst/>
          </a:prstGeom>
          <a:noFill/>
          <a:ln w="9525">
            <a:solidFill>
              <a:srgbClr val="F37E2D"/>
            </a:solidFill>
            <a:miter lim="800000"/>
            <a:headEnd/>
            <a:tailEnd/>
          </a:ln>
        </p:spPr>
        <p:txBody>
          <a:bodyPr lIns="182880" rIns="182880" anchor="ctr"/>
          <a:lstStyle/>
          <a:p>
            <a:r>
              <a:rPr lang="en-US" sz="1200" dirty="0" smtClean="0">
                <a:solidFill>
                  <a:srgbClr val="012653"/>
                </a:solidFill>
              </a:rPr>
              <a:t>Describe goal(s)</a:t>
            </a:r>
            <a:endParaRPr lang="en-US" sz="1100" dirty="0">
              <a:solidFill>
                <a:srgbClr val="012653"/>
              </a:solidFill>
            </a:endParaRP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381000" y="5798820"/>
            <a:ext cx="685800" cy="685800"/>
          </a:xfrm>
          <a:prstGeom prst="rect">
            <a:avLst/>
          </a:prstGeom>
          <a:noFill/>
          <a:ln w="9525">
            <a:solidFill>
              <a:srgbClr val="F37E2D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398463" y="6011545"/>
            <a:ext cx="668337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300">
                <a:solidFill>
                  <a:srgbClr val="F37E2D"/>
                </a:solidFill>
              </a:rPr>
              <a:t>GOAL</a:t>
            </a:r>
          </a:p>
        </p:txBody>
      </p:sp>
      <p:sp>
        <p:nvSpPr>
          <p:cNvPr id="30" name="Folded Corner 29"/>
          <p:cNvSpPr/>
          <p:nvPr/>
        </p:nvSpPr>
        <p:spPr>
          <a:xfrm>
            <a:off x="2599075" y="2545080"/>
            <a:ext cx="677720" cy="734695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91440" rIns="0" bIns="0" rtlCol="0" anchor="ctr"/>
          <a:lstStyle/>
          <a:p>
            <a:pPr algn="ctr">
              <a:lnSpc>
                <a:spcPts val="1300"/>
              </a:lnSpc>
            </a:pPr>
            <a:r>
              <a:rPr lang="en-US" sz="1000" b="1" dirty="0" smtClean="0">
                <a:solidFill>
                  <a:srgbClr val="012653"/>
                </a:solidFill>
                <a:latin typeface="Arial"/>
                <a:cs typeface="Arial"/>
              </a:rPr>
              <a:t>Describe info exchange</a:t>
            </a:r>
          </a:p>
        </p:txBody>
      </p:sp>
      <p:sp>
        <p:nvSpPr>
          <p:cNvPr id="28" name="Folded Corner 27"/>
          <p:cNvSpPr/>
          <p:nvPr/>
        </p:nvSpPr>
        <p:spPr>
          <a:xfrm>
            <a:off x="5862862" y="2555453"/>
            <a:ext cx="677720" cy="734695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91440" rIns="0" bIns="0" rtlCol="0" anchor="ctr"/>
          <a:lstStyle/>
          <a:p>
            <a:pPr algn="ctr">
              <a:lnSpc>
                <a:spcPts val="1300"/>
              </a:lnSpc>
            </a:pPr>
            <a:r>
              <a:rPr lang="en-US" sz="1000" b="1" dirty="0">
                <a:solidFill>
                  <a:srgbClr val="012653"/>
                </a:solidFill>
                <a:cs typeface="Arial"/>
              </a:rPr>
              <a:t>Describe info exchange </a:t>
            </a:r>
          </a:p>
        </p:txBody>
      </p:sp>
      <p:sp>
        <p:nvSpPr>
          <p:cNvPr id="27" name="Folded Corner 26"/>
          <p:cNvSpPr/>
          <p:nvPr/>
        </p:nvSpPr>
        <p:spPr>
          <a:xfrm>
            <a:off x="4249881" y="4649686"/>
            <a:ext cx="677720" cy="734695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91440" rIns="0" bIns="0" rtlCol="0" anchor="ctr"/>
          <a:lstStyle/>
          <a:p>
            <a:pPr algn="ctr">
              <a:lnSpc>
                <a:spcPts val="1300"/>
              </a:lnSpc>
            </a:pPr>
            <a:r>
              <a:rPr lang="en-US" sz="1000" b="1" dirty="0">
                <a:solidFill>
                  <a:srgbClr val="012653"/>
                </a:solidFill>
                <a:cs typeface="Arial"/>
              </a:rPr>
              <a:t>Describe info exchange </a:t>
            </a:r>
          </a:p>
        </p:txBody>
      </p:sp>
      <p:sp>
        <p:nvSpPr>
          <p:cNvPr id="31" name="Oval 25"/>
          <p:cNvSpPr>
            <a:spLocks noChangeArrowheads="1"/>
          </p:cNvSpPr>
          <p:nvPr/>
        </p:nvSpPr>
        <p:spPr bwMode="auto">
          <a:xfrm>
            <a:off x="941832" y="3318932"/>
            <a:ext cx="2133600" cy="2130425"/>
          </a:xfrm>
          <a:prstGeom prst="ellipse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271752" y="4756699"/>
            <a:ext cx="14444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012653"/>
                </a:solidFill>
                <a:latin typeface="Arial"/>
                <a:cs typeface="Arial"/>
              </a:rPr>
              <a:t>ADD ICON DESCRIPTION</a:t>
            </a:r>
            <a:endParaRPr lang="en-US" sz="1100" b="1" dirty="0">
              <a:solidFill>
                <a:srgbClr val="012653"/>
              </a:solidFill>
              <a:latin typeface="Arial"/>
              <a:cs typeface="Arial"/>
            </a:endParaRPr>
          </a:p>
        </p:txBody>
      </p:sp>
      <p:sp>
        <p:nvSpPr>
          <p:cNvPr id="37" name="Oval 21"/>
          <p:cNvSpPr>
            <a:spLocks noChangeArrowheads="1"/>
          </p:cNvSpPr>
          <p:nvPr/>
        </p:nvSpPr>
        <p:spPr bwMode="auto">
          <a:xfrm>
            <a:off x="6085842" y="3318932"/>
            <a:ext cx="2133600" cy="2130425"/>
          </a:xfrm>
          <a:prstGeom prst="ellipse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6435090" y="4708456"/>
            <a:ext cx="14398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012653"/>
                </a:solidFill>
                <a:latin typeface="Arial"/>
                <a:cs typeface="Arial"/>
              </a:rPr>
              <a:t>ADD ICON DESCRIPTION</a:t>
            </a:r>
            <a:endParaRPr lang="en-US" sz="1100" b="1" dirty="0">
              <a:solidFill>
                <a:srgbClr val="012653"/>
              </a:solidFill>
              <a:latin typeface="Arial"/>
              <a:cs typeface="Arial"/>
            </a:endParaRPr>
          </a:p>
        </p:txBody>
      </p:sp>
      <p:sp>
        <p:nvSpPr>
          <p:cNvPr id="56" name="Oval 25"/>
          <p:cNvSpPr>
            <a:spLocks noChangeArrowheads="1"/>
          </p:cNvSpPr>
          <p:nvPr/>
        </p:nvSpPr>
        <p:spPr bwMode="auto">
          <a:xfrm>
            <a:off x="3514005" y="2224935"/>
            <a:ext cx="2133600" cy="2130425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3874458" y="3640705"/>
            <a:ext cx="14063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012653"/>
                </a:solidFill>
                <a:cs typeface="Arial"/>
              </a:rPr>
              <a:t>ADD ICON DESCRIPTION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709223" y="3844542"/>
            <a:ext cx="829774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Paste </a:t>
            </a:r>
          </a:p>
          <a:p>
            <a:pPr algn="ctr"/>
            <a:r>
              <a:rPr lang="en-US" sz="1200" dirty="0" smtClean="0"/>
              <a:t>provider </a:t>
            </a:r>
          </a:p>
          <a:p>
            <a:pPr algn="ctr"/>
            <a:r>
              <a:rPr lang="en-US" sz="1200" dirty="0" smtClean="0"/>
              <a:t>icon here</a:t>
            </a:r>
            <a:endParaRPr lang="en-US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4154704" y="2788813"/>
            <a:ext cx="829774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Paste </a:t>
            </a:r>
          </a:p>
          <a:p>
            <a:pPr algn="ctr"/>
            <a:r>
              <a:rPr lang="en-US" sz="1200" dirty="0" smtClean="0"/>
              <a:t>provider </a:t>
            </a:r>
          </a:p>
          <a:p>
            <a:pPr algn="ctr"/>
            <a:r>
              <a:rPr lang="en-US" sz="1200" dirty="0" smtClean="0"/>
              <a:t>icon here</a:t>
            </a:r>
            <a:endParaRPr lang="en-US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1574214" y="3857985"/>
            <a:ext cx="829774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Paste </a:t>
            </a:r>
          </a:p>
          <a:p>
            <a:pPr algn="ctr"/>
            <a:r>
              <a:rPr lang="en-US" sz="1200" dirty="0" smtClean="0"/>
              <a:t>provider </a:t>
            </a:r>
          </a:p>
          <a:p>
            <a:pPr algn="ctr"/>
            <a:r>
              <a:rPr lang="en-US" sz="1200" dirty="0" smtClean="0"/>
              <a:t>icon here</a:t>
            </a:r>
            <a:endParaRPr lang="en-US" sz="1200" dirty="0"/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3"/>
          <a:srcRect r="-38" b="9999"/>
          <a:stretch>
            <a:fillRect/>
          </a:stretch>
        </p:blipFill>
        <p:spPr>
          <a:xfrm>
            <a:off x="4" y="788670"/>
            <a:ext cx="9159246" cy="45720"/>
          </a:xfrm>
          <a:prstGeom prst="rect">
            <a:avLst/>
          </a:prstGeom>
          <a:effectLst/>
        </p:spPr>
      </p:pic>
      <p:sp>
        <p:nvSpPr>
          <p:cNvPr id="64" name="TextBox 63"/>
          <p:cNvSpPr txBox="1"/>
          <p:nvPr/>
        </p:nvSpPr>
        <p:spPr>
          <a:xfrm>
            <a:off x="0" y="872391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37E2D"/>
                </a:solidFill>
              </a:rPr>
              <a:t>ADD TITLE / PURPOSE OF THE USE CASE</a:t>
            </a:r>
            <a:endParaRPr lang="en-US" sz="1600" dirty="0"/>
          </a:p>
        </p:txBody>
      </p:sp>
      <p:sp>
        <p:nvSpPr>
          <p:cNvPr id="65" name="TextBox 64"/>
          <p:cNvSpPr txBox="1"/>
          <p:nvPr/>
        </p:nvSpPr>
        <p:spPr>
          <a:xfrm>
            <a:off x="1" y="6629400"/>
            <a:ext cx="290322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Icons provided by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rgbClr val="577ABC"/>
                </a:solidFill>
              </a:rPr>
              <a:t>MeHI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dirty="0" smtClean="0"/>
              <a:t>at </a:t>
            </a:r>
            <a:r>
              <a:rPr lang="en-US" sz="900" dirty="0" smtClean="0">
                <a:hlinkClick r:id="rId4"/>
              </a:rPr>
              <a:t>mehi.masstech.org/Icons</a:t>
            </a:r>
            <a:r>
              <a:rPr lang="en-US" sz="900" dirty="0" smtClean="0"/>
              <a:t> </a:t>
            </a:r>
            <a:endParaRPr lang="en-US" sz="900" dirty="0"/>
          </a:p>
        </p:txBody>
      </p:sp>
      <p:sp>
        <p:nvSpPr>
          <p:cNvPr id="26" name="TextBox 25"/>
          <p:cNvSpPr txBox="1"/>
          <p:nvPr/>
        </p:nvSpPr>
        <p:spPr>
          <a:xfrm>
            <a:off x="3794760" y="0"/>
            <a:ext cx="1531620" cy="551200"/>
          </a:xfrm>
          <a:prstGeom prst="rect">
            <a:avLst/>
          </a:prstGeom>
          <a:solidFill>
            <a:srgbClr val="F6822B"/>
          </a:solidFill>
        </p:spPr>
        <p:txBody>
          <a:bodyPr wrap="square" rIns="91440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CASE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06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381000" y="1657350"/>
            <a:ext cx="8382000" cy="4865370"/>
          </a:xfrm>
          <a:prstGeom prst="rect">
            <a:avLst/>
          </a:prstGeom>
          <a:solidFill>
            <a:srgbClr val="ECEEEC"/>
          </a:solidFill>
          <a:ln w="9525" cap="rnd">
            <a:solidFill>
              <a:srgbClr val="F37E2D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5219700" y="1879600"/>
            <a:ext cx="3432810" cy="2395448"/>
            <a:chOff x="5334000" y="1879600"/>
            <a:chExt cx="3432810" cy="2395448"/>
          </a:xfrm>
        </p:grpSpPr>
        <p:sp>
          <p:nvSpPr>
            <p:cNvPr id="5" name="Rectangle 8"/>
            <p:cNvSpPr>
              <a:spLocks noChangeArrowheads="1"/>
            </p:cNvSpPr>
            <p:nvPr/>
          </p:nvSpPr>
          <p:spPr bwMode="auto">
            <a:xfrm>
              <a:off x="5349875" y="2413000"/>
              <a:ext cx="3416935" cy="18620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100" dirty="0" smtClean="0"/>
                <a:t>Describe in story format:</a:t>
              </a:r>
            </a:p>
            <a:p>
              <a:endParaRPr lang="en-US" sz="1100" dirty="0"/>
            </a:p>
            <a:p>
              <a:r>
                <a:rPr lang="en-US" sz="1100" dirty="0" smtClean="0"/>
                <a:t>The type of patient(s) affected by the exchange</a:t>
              </a:r>
            </a:p>
            <a:p>
              <a:endParaRPr lang="en-US" sz="1100" dirty="0" smtClean="0"/>
            </a:p>
            <a:p>
              <a:r>
                <a:rPr lang="en-US" sz="1100" dirty="0" smtClean="0"/>
                <a:t>When, why, how the information will be exchanged by the initiating party to the other parties</a:t>
              </a:r>
            </a:p>
            <a:p>
              <a:endParaRPr lang="en-US" sz="1100" dirty="0" smtClean="0"/>
            </a:p>
            <a:p>
              <a:r>
                <a:rPr lang="en-US" sz="1100" dirty="0" smtClean="0"/>
                <a:t>When, why, how the other parties will respond with updated information</a:t>
              </a:r>
            </a:p>
            <a:p>
              <a:endParaRPr lang="en-US" altLang="ja-JP" sz="1100" dirty="0"/>
            </a:p>
            <a:p>
              <a:endParaRPr lang="en-US" sz="1100" dirty="0"/>
            </a:p>
          </p:txBody>
        </p: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5334000" y="1879600"/>
              <a:ext cx="76835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STORY</a:t>
              </a:r>
              <a:endParaRPr lang="en-US" sz="1100" dirty="0"/>
            </a:p>
          </p:txBody>
        </p:sp>
      </p:grp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4876800" y="1905000"/>
            <a:ext cx="0" cy="4267200"/>
          </a:xfrm>
          <a:prstGeom prst="line">
            <a:avLst/>
          </a:prstGeom>
          <a:noFill/>
          <a:ln w="38100" cap="rnd">
            <a:solidFill>
              <a:srgbClr val="F37E2D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762000" y="4038600"/>
            <a:ext cx="3897630" cy="1134308"/>
            <a:chOff x="762000" y="4038600"/>
            <a:chExt cx="3897630" cy="1134308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773430" y="4495800"/>
              <a:ext cx="3886200" cy="677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 smtClean="0"/>
                <a:t>List organization or provider 1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 smtClean="0"/>
                <a:t>List </a:t>
              </a:r>
              <a:r>
                <a:rPr lang="en-US" sz="1100" dirty="0"/>
                <a:t>organization or provider </a:t>
              </a:r>
              <a:r>
                <a:rPr lang="en-US" sz="1100" dirty="0" smtClean="0"/>
                <a:t>2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 smtClean="0"/>
                <a:t>List </a:t>
              </a:r>
              <a:r>
                <a:rPr lang="en-US" sz="1100" dirty="0"/>
                <a:t>organization or provider </a:t>
              </a:r>
              <a:r>
                <a:rPr lang="en-US" sz="1100" dirty="0" smtClean="0"/>
                <a:t>3</a:t>
              </a:r>
              <a:endParaRPr lang="en-US" sz="1100" dirty="0"/>
            </a:p>
            <a:p>
              <a:endParaRPr lang="en-US" sz="1100" dirty="0"/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762000" y="4038600"/>
              <a:ext cx="27432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TRADING </a:t>
              </a:r>
              <a:r>
                <a:rPr lang="en-US" sz="1100" dirty="0" smtClean="0">
                  <a:solidFill>
                    <a:schemeClr val="bg1"/>
                  </a:solidFill>
                </a:rPr>
                <a:t>PARTNERS AND SYSTEMS</a:t>
              </a:r>
              <a:endParaRPr lang="en-US" sz="1100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762000" y="2971800"/>
            <a:ext cx="3897630" cy="618013"/>
            <a:chOff x="762000" y="2971800"/>
            <a:chExt cx="3897630" cy="618013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777875" y="3429000"/>
              <a:ext cx="3881755" cy="160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1100" dirty="0" smtClean="0"/>
                <a:t>Describe goal(s)</a:t>
              </a:r>
              <a:endParaRPr lang="en-US" dirty="0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762000" y="2971800"/>
              <a:ext cx="6604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>
                  <a:solidFill>
                    <a:schemeClr val="bg1"/>
                  </a:solidFill>
                </a:rPr>
                <a:t>GOAL</a:t>
              </a:r>
              <a:endParaRPr lang="en-US" sz="110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62000" y="5402580"/>
            <a:ext cx="3897630" cy="621546"/>
            <a:chOff x="762000" y="5402580"/>
            <a:chExt cx="3897630" cy="621546"/>
          </a:xfrm>
        </p:grpSpPr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762000" y="5402580"/>
              <a:ext cx="16764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DATA TO EXCHANGE</a:t>
              </a:r>
              <a:endParaRPr lang="en-US" sz="1100" dirty="0"/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773430" y="5839460"/>
              <a:ext cx="388620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200" dirty="0" smtClean="0"/>
                <a:t>Describe the information to be exchanged</a:t>
              </a:r>
              <a:endParaRPr lang="en-US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62000" y="1905000"/>
            <a:ext cx="3897630" cy="626477"/>
            <a:chOff x="762000" y="1905000"/>
            <a:chExt cx="3897630" cy="626477"/>
          </a:xfrm>
        </p:grpSpPr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762000" y="1905000"/>
              <a:ext cx="13716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solidFill>
                    <a:schemeClr val="bg1"/>
                  </a:solidFill>
                </a:rPr>
                <a:t>ORGANIZATION</a:t>
              </a:r>
              <a:endParaRPr lang="en-US" sz="1100" dirty="0"/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773430" y="2362200"/>
              <a:ext cx="3886200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100" dirty="0" smtClean="0"/>
                <a:t>Describe organization(s)</a:t>
              </a:r>
              <a:endParaRPr lang="en-US" dirty="0"/>
            </a:p>
          </p:txBody>
        </p:sp>
      </p:grp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rcRect r="-38" b="9999"/>
          <a:stretch>
            <a:fillRect/>
          </a:stretch>
        </p:blipFill>
        <p:spPr>
          <a:xfrm>
            <a:off x="4" y="788670"/>
            <a:ext cx="9159246" cy="45720"/>
          </a:xfrm>
          <a:prstGeom prst="rect">
            <a:avLst/>
          </a:prstGeom>
          <a:effectLst/>
        </p:spPr>
      </p:pic>
      <p:sp>
        <p:nvSpPr>
          <p:cNvPr id="24" name="TextBox 23"/>
          <p:cNvSpPr txBox="1"/>
          <p:nvPr/>
        </p:nvSpPr>
        <p:spPr>
          <a:xfrm>
            <a:off x="0" y="872391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37E2D"/>
                </a:solidFill>
              </a:rPr>
              <a:t>ADD TITLE / PURPOSE OF THE USE CASE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1" y="6629400"/>
            <a:ext cx="290322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Icons provided by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rgbClr val="577ABC"/>
                </a:solidFill>
              </a:rPr>
              <a:t>MeHI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dirty="0" smtClean="0"/>
              <a:t>at </a:t>
            </a:r>
            <a:r>
              <a:rPr lang="en-US" sz="900" dirty="0" smtClean="0">
                <a:hlinkClick r:id="rId3"/>
              </a:rPr>
              <a:t>mehi.masstech.org/Icons</a:t>
            </a:r>
            <a:r>
              <a:rPr lang="en-US" sz="900" dirty="0" smtClean="0"/>
              <a:t> </a:t>
            </a:r>
            <a:endParaRPr lang="en-US" sz="900" dirty="0"/>
          </a:p>
        </p:txBody>
      </p:sp>
      <p:sp>
        <p:nvSpPr>
          <p:cNvPr id="23" name="TextBox 22"/>
          <p:cNvSpPr txBox="1"/>
          <p:nvPr/>
        </p:nvSpPr>
        <p:spPr>
          <a:xfrm>
            <a:off x="3794760" y="0"/>
            <a:ext cx="1531620" cy="551200"/>
          </a:xfrm>
          <a:prstGeom prst="rect">
            <a:avLst/>
          </a:prstGeom>
          <a:solidFill>
            <a:srgbClr val="F6822B"/>
          </a:solidFill>
        </p:spPr>
        <p:txBody>
          <a:bodyPr wrap="square" rIns="91440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CASE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26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HI-template-setup">
  <a:themeElements>
    <a:clrScheme name="Custom 4">
      <a:dk1>
        <a:srgbClr val="404040"/>
      </a:dk1>
      <a:lt1>
        <a:srgbClr val="FFFFFF"/>
      </a:lt1>
      <a:dk2>
        <a:srgbClr val="464646"/>
      </a:dk2>
      <a:lt2>
        <a:srgbClr val="95979A"/>
      </a:lt2>
      <a:accent1>
        <a:srgbClr val="567ABD"/>
      </a:accent1>
      <a:accent2>
        <a:srgbClr val="F48228"/>
      </a:accent2>
      <a:accent3>
        <a:srgbClr val="1F3368"/>
      </a:accent3>
      <a:accent4>
        <a:srgbClr val="838BB4"/>
      </a:accent4>
      <a:accent5>
        <a:srgbClr val="1968B3"/>
      </a:accent5>
      <a:accent6>
        <a:srgbClr val="FFFFFF"/>
      </a:accent6>
      <a:hlink>
        <a:srgbClr val="F48228"/>
      </a:hlink>
      <a:folHlink>
        <a:srgbClr val="1968B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3301</TotalTime>
  <Words>151</Words>
  <Application>Microsoft Office PowerPoint</Application>
  <PresentationFormat>On-screen Show (4:3)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Verdana</vt:lpstr>
      <vt:lpstr>Wingdings</vt:lpstr>
      <vt:lpstr>MeHI-template-setup</vt:lpstr>
      <vt:lpstr>PowerPoint Presentation</vt:lpstr>
      <vt:lpstr>PowerPoint Presentation</vt:lpstr>
    </vt:vector>
  </TitlesOfParts>
  <Company>jbird graphics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Tallman</dc:creator>
  <cp:lastModifiedBy>Rik Kerstens</cp:lastModifiedBy>
  <cp:revision>135</cp:revision>
  <dcterms:created xsi:type="dcterms:W3CDTF">2015-12-02T16:31:52Z</dcterms:created>
  <dcterms:modified xsi:type="dcterms:W3CDTF">2016-01-14T20:07:17Z</dcterms:modified>
</cp:coreProperties>
</file>