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2" r:id="rId2"/>
    <p:sldId id="27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>
          <p15:clr>
            <a:srgbClr val="A4A3A4"/>
          </p15:clr>
        </p15:guide>
        <p15:guide id="2" pos="1652">
          <p15:clr>
            <a:srgbClr val="A4A3A4"/>
          </p15:clr>
        </p15:guide>
        <p15:guide id="3" orient="horz" pos="3913">
          <p15:clr>
            <a:srgbClr val="A4A3A4"/>
          </p15:clr>
        </p15:guide>
        <p15:guide id="4" orient="horz" pos="3510">
          <p15:clr>
            <a:srgbClr val="A4A3A4"/>
          </p15:clr>
        </p15:guide>
        <p15:guide id="5" orient="horz" pos="2473">
          <p15:clr>
            <a:srgbClr val="A4A3A4"/>
          </p15:clr>
        </p15:guide>
        <p15:guide id="6" orient="horz" pos="2153">
          <p15:clr>
            <a:srgbClr val="A4A3A4"/>
          </p15:clr>
        </p15:guide>
        <p15:guide id="7" orient="horz" pos="969">
          <p15:clr>
            <a:srgbClr val="A4A3A4"/>
          </p15:clr>
        </p15:guide>
        <p15:guide id="8" orient="horz" pos="707">
          <p15:clr>
            <a:srgbClr val="A4A3A4"/>
          </p15:clr>
        </p15:guide>
        <p15:guide id="9" orient="horz" pos="1756">
          <p15:clr>
            <a:srgbClr val="A4A3A4"/>
          </p15:clr>
        </p15:guide>
        <p15:guide id="10" orient="horz" pos="1609">
          <p15:clr>
            <a:srgbClr val="A4A3A4"/>
          </p15:clr>
        </p15:guide>
        <p15:guide id="11" orient="horz" pos="3369">
          <p15:clr>
            <a:srgbClr val="A4A3A4"/>
          </p15:clr>
        </p15:guide>
        <p15:guide id="12" pos="3955">
          <p15:clr>
            <a:srgbClr val="A4A3A4"/>
          </p15:clr>
        </p15:guide>
        <p15:guide id="13" pos="2881">
          <p15:clr>
            <a:srgbClr val="A4A3A4"/>
          </p15:clr>
        </p15:guide>
        <p15:guide id="14" pos="3597">
          <p15:clr>
            <a:srgbClr val="A4A3A4"/>
          </p15:clr>
        </p15:guide>
        <p15:guide id="15" pos="5408">
          <p15:clr>
            <a:srgbClr val="A4A3A4"/>
          </p15:clr>
        </p15:guide>
        <p15:guide id="16" pos="436">
          <p15:clr>
            <a:srgbClr val="A4A3A4"/>
          </p15:clr>
        </p15:guide>
        <p15:guide id="17" pos="1876">
          <p15:clr>
            <a:srgbClr val="A4A3A4"/>
          </p15:clr>
        </p15:guide>
        <p15:guide id="18" pos="21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7ABC"/>
    <a:srgbClr val="ECEEEC"/>
    <a:srgbClr val="C6C6C6"/>
    <a:srgbClr val="012653"/>
    <a:srgbClr val="F8F8F8"/>
    <a:srgbClr val="F0F0F0"/>
    <a:srgbClr val="EBEBEB"/>
    <a:srgbClr val="FAFAFA"/>
    <a:srgbClr val="E6E6E6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506" y="78"/>
      </p:cViewPr>
      <p:guideLst>
        <p:guide orient="horz" pos="2148"/>
        <p:guide pos="1652"/>
        <p:guide orient="horz" pos="3913"/>
        <p:guide orient="horz" pos="3510"/>
        <p:guide orient="horz" pos="2473"/>
        <p:guide orient="horz" pos="2153"/>
        <p:guide orient="horz" pos="969"/>
        <p:guide orient="horz" pos="707"/>
        <p:guide orient="horz" pos="1756"/>
        <p:guide orient="horz" pos="1609"/>
        <p:guide orient="horz" pos="3369"/>
        <p:guide pos="3955"/>
        <p:guide pos="2881"/>
        <p:guide pos="3597"/>
        <p:guide pos="5408"/>
        <p:guide pos="436"/>
        <p:guide pos="1876"/>
        <p:guide pos="21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E2EBC-AEFF-1147-80FC-EBB4256C6EC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06B95-1B73-9443-90A7-5CD59A19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1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851" y="2423161"/>
            <a:ext cx="7819949" cy="822959"/>
          </a:xfrm>
          <a:prstGeom prst="rect">
            <a:avLst/>
          </a:prstGeom>
        </p:spPr>
        <p:txBody>
          <a:bodyPr lIns="91415" tIns="45707" rIns="91415" bIns="45707"/>
          <a:lstStyle>
            <a:lvl1pPr algn="r"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7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09325"/>
            <a:ext cx="3008314" cy="1162050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19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909323"/>
            <a:ext cx="5111750" cy="5287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28523"/>
            <a:ext cx="3008314" cy="4068763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259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1066800"/>
            <a:ext cx="5486400" cy="3660775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3200"/>
            </a:lvl1pPr>
            <a:lvl2pPr marL="457072" indent="0">
              <a:buNone/>
              <a:defRPr sz="2800"/>
            </a:lvl2pPr>
            <a:lvl3pPr marL="914144" indent="0">
              <a:buNone/>
              <a:defRPr sz="2400"/>
            </a:lvl3pPr>
            <a:lvl4pPr marL="1371216" indent="0">
              <a:buNone/>
              <a:defRPr sz="2000"/>
            </a:lvl4pPr>
            <a:lvl5pPr marL="1828288" indent="0">
              <a:buNone/>
              <a:defRPr sz="2000"/>
            </a:lvl5pPr>
            <a:lvl6pPr marL="2285360" indent="0">
              <a:buNone/>
              <a:defRPr sz="2000"/>
            </a:lvl6pPr>
            <a:lvl7pPr marL="2742432" indent="0">
              <a:buNone/>
              <a:defRPr sz="2000"/>
            </a:lvl7pPr>
            <a:lvl8pPr marL="3199504" indent="0">
              <a:buNone/>
              <a:defRPr sz="2000"/>
            </a:lvl8pPr>
            <a:lvl9pPr marL="3656576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6491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144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133600"/>
            <a:ext cx="8229601" cy="39925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292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0404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5000" y="6383020"/>
            <a:ext cx="51054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1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1" y="1166019"/>
            <a:ext cx="8229601" cy="4525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spcBef>
                <a:spcPts val="1200"/>
              </a:spcBef>
              <a:buClr>
                <a:srgbClr val="F5812A"/>
              </a:buClr>
              <a:buFont typeface="Wingdings" charset="2"/>
              <a:buChar char="§"/>
              <a:defRPr sz="24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65102"/>
            <a:ext cx="8229601" cy="6350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8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52400"/>
            <a:ext cx="8229601" cy="6477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577"/>
            <a:ext cx="4040188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46300"/>
            <a:ext cx="4040188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425577"/>
            <a:ext cx="4041774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46300"/>
            <a:ext cx="4041774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4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7772400" cy="1362076"/>
          </a:xfrm>
          <a:prstGeom prst="rect">
            <a:avLst/>
          </a:prstGeom>
        </p:spPr>
        <p:txBody>
          <a:bodyPr lIns="91415" tIns="45707" rIns="91415" bIns="45707" anchor="t"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072" indent="0">
              <a:buNone/>
              <a:defRPr sz="1800"/>
            </a:lvl2pPr>
            <a:lvl3pPr marL="914144" indent="0">
              <a:buNone/>
              <a:defRPr sz="1600"/>
            </a:lvl3pPr>
            <a:lvl4pPr marL="1371216" indent="0">
              <a:buNone/>
              <a:defRPr sz="1400"/>
            </a:lvl4pPr>
            <a:lvl5pPr marL="1828288" indent="0">
              <a:buNone/>
              <a:defRPr sz="1400"/>
            </a:lvl5pPr>
            <a:lvl6pPr marL="2285360" indent="0">
              <a:buNone/>
              <a:defRPr sz="1400"/>
            </a:lvl6pPr>
            <a:lvl7pPr marL="2742432" indent="0">
              <a:buNone/>
              <a:defRPr sz="1400"/>
            </a:lvl7pPr>
            <a:lvl8pPr marL="3199504" indent="0">
              <a:buNone/>
              <a:defRPr sz="1400"/>
            </a:lvl8pPr>
            <a:lvl9pPr marL="365657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72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668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8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64592"/>
            <a:ext cx="8229600" cy="636422"/>
          </a:xfrm>
          <a:prstGeom prst="rect">
            <a:avLst/>
          </a:prstGeom>
        </p:spPr>
        <p:txBody>
          <a:bodyPr vert="horz" lIns="109728" tIns="54864" rIns="109728" bIns="54864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20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title-no-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965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6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989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4" r:id="rId8"/>
    <p:sldLayoutId id="2147483673" r:id="rId9"/>
    <p:sldLayoutId id="2147483668" r:id="rId10"/>
    <p:sldLayoutId id="2147483669" r:id="rId11"/>
    <p:sldLayoutId id="2147483670" r:id="rId12"/>
    <p:sldLayoutId id="2147483671" r:id="rId13"/>
    <p:sldLayoutId id="2147483672" r:id="rId1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072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14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21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288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04" indent="-342804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742" indent="-28567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2680" indent="-228536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599752" indent="-228536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6824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3896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0968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040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112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4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1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88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3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0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7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hi.masstech.org/Icon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mehi.masstech.org/Ic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7239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37E2D"/>
                </a:solidFill>
              </a:rPr>
              <a:t>ADD TITLE / PURPOSE OF THE USE CASE</a:t>
            </a:r>
            <a:endParaRPr lang="en-US" sz="1600" dirty="0"/>
          </a:p>
        </p:txBody>
      </p:sp>
      <p:sp>
        <p:nvSpPr>
          <p:cNvPr id="6" name="Oval 5"/>
          <p:cNvSpPr>
            <a:spLocks/>
          </p:cNvSpPr>
          <p:nvPr/>
        </p:nvSpPr>
        <p:spPr>
          <a:xfrm>
            <a:off x="1816456" y="1572676"/>
            <a:ext cx="5503169" cy="3935656"/>
          </a:xfrm>
          <a:prstGeom prst="ellipse">
            <a:avLst/>
          </a:prstGeom>
          <a:solidFill>
            <a:srgbClr val="F0F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V="1">
            <a:off x="2225040" y="4025902"/>
            <a:ext cx="1219200" cy="525778"/>
          </a:xfrm>
          <a:prstGeom prst="line">
            <a:avLst/>
          </a:prstGeom>
          <a:ln w="12700"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>
            <a:spLocks/>
          </p:cNvSpPr>
          <p:nvPr/>
        </p:nvSpPr>
        <p:spPr>
          <a:xfrm>
            <a:off x="3203752" y="2537862"/>
            <a:ext cx="2708856" cy="193727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159075" y="3324285"/>
            <a:ext cx="10278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012653"/>
                </a:solidFill>
                <a:cs typeface="Arial"/>
              </a:rPr>
              <a:t>Add Icon Description</a:t>
            </a:r>
            <a:endParaRPr lang="en-US" sz="1100" b="1" dirty="0">
              <a:solidFill>
                <a:srgbClr val="012653"/>
              </a:solidFill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65543" y="4785285"/>
            <a:ext cx="17413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012653"/>
                </a:solidFill>
                <a:cs typeface="Arial"/>
              </a:rPr>
              <a:t>Add Icon Description</a:t>
            </a:r>
            <a:endParaRPr lang="en-US" sz="1100" b="1" dirty="0">
              <a:solidFill>
                <a:srgbClr val="012653"/>
              </a:solidFill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12609" y="3329277"/>
            <a:ext cx="104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012653"/>
                </a:solidFill>
                <a:cs typeface="Arial"/>
              </a:rPr>
              <a:t>Add Icon Description</a:t>
            </a:r>
            <a:endParaRPr lang="en-US" sz="1100" b="1" dirty="0">
              <a:solidFill>
                <a:srgbClr val="012653"/>
              </a:solidFill>
              <a:latin typeface="Arial"/>
              <a:cs typeface="Arial"/>
            </a:endParaRPr>
          </a:p>
        </p:txBody>
      </p:sp>
      <p:cxnSp>
        <p:nvCxnSpPr>
          <p:cNvPr id="20" name="Straight Connector 19"/>
          <p:cNvCxnSpPr>
            <a:cxnSpLocks/>
            <a:stCxn id="6" idx="0"/>
            <a:endCxn id="8" idx="0"/>
          </p:cNvCxnSpPr>
          <p:nvPr/>
        </p:nvCxnSpPr>
        <p:spPr>
          <a:xfrm flipH="1">
            <a:off x="4558180" y="1572676"/>
            <a:ext cx="9861" cy="965186"/>
          </a:xfrm>
          <a:prstGeom prst="line">
            <a:avLst/>
          </a:prstGeom>
          <a:ln w="12700"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5740400" y="4025902"/>
            <a:ext cx="1199490" cy="525778"/>
          </a:xfrm>
          <a:prstGeom prst="line">
            <a:avLst/>
          </a:prstGeom>
          <a:ln w="12700"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1674726" y="5675356"/>
            <a:ext cx="5803876" cy="750200"/>
            <a:chOff x="1786486" y="5675356"/>
            <a:chExt cx="5803876" cy="750200"/>
          </a:xfrm>
        </p:grpSpPr>
        <p:sp>
          <p:nvSpPr>
            <p:cNvPr id="26" name="Rectangle 17"/>
            <p:cNvSpPr>
              <a:spLocks noChangeArrowheads="1"/>
            </p:cNvSpPr>
            <p:nvPr/>
          </p:nvSpPr>
          <p:spPr bwMode="auto">
            <a:xfrm>
              <a:off x="1786486" y="5680897"/>
              <a:ext cx="779780" cy="744659"/>
            </a:xfrm>
            <a:prstGeom prst="rect">
              <a:avLst/>
            </a:prstGeom>
            <a:noFill/>
            <a:ln w="9525">
              <a:solidFill>
                <a:srgbClr val="F37E2D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18"/>
            <p:cNvSpPr>
              <a:spLocks noChangeArrowheads="1"/>
            </p:cNvSpPr>
            <p:nvPr/>
          </p:nvSpPr>
          <p:spPr bwMode="auto">
            <a:xfrm>
              <a:off x="1786487" y="5884068"/>
              <a:ext cx="779780" cy="290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1300" dirty="0" smtClean="0">
                  <a:solidFill>
                    <a:srgbClr val="F37E2D"/>
                  </a:solidFill>
                </a:rPr>
                <a:t>GOALS</a:t>
              </a:r>
              <a:endParaRPr lang="en-US" sz="1300" dirty="0">
                <a:solidFill>
                  <a:srgbClr val="F37E2D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32426" y="5684892"/>
              <a:ext cx="1182959" cy="740664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lang="en-US" sz="900" b="1" dirty="0">
                  <a:solidFill>
                    <a:srgbClr val="012653"/>
                  </a:solidFill>
                  <a:cs typeface="Arial"/>
                </a:rPr>
                <a:t>Describe Goal</a:t>
              </a:r>
              <a:endParaRPr lang="en-US" sz="900" b="1" dirty="0">
                <a:solidFill>
                  <a:srgbClr val="012653"/>
                </a:solidFill>
                <a:latin typeface="Arial"/>
                <a:cs typeface="Arial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878530" y="5680897"/>
              <a:ext cx="1380590" cy="740664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lang="en-US" sz="900" b="1" dirty="0">
                  <a:solidFill>
                    <a:srgbClr val="012653"/>
                  </a:solidFill>
                  <a:cs typeface="Arial"/>
                </a:rPr>
                <a:t>Describe Goal</a:t>
              </a:r>
              <a:endParaRPr lang="en-US" sz="900" b="1" dirty="0">
                <a:solidFill>
                  <a:srgbClr val="012653"/>
                </a:solidFill>
                <a:latin typeface="Arial"/>
                <a:cs typeface="Arial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323328" y="5678032"/>
              <a:ext cx="1097280" cy="740664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lang="en-US" sz="900" b="1" dirty="0">
                  <a:solidFill>
                    <a:srgbClr val="012653"/>
                  </a:solidFill>
                  <a:cs typeface="Arial"/>
                </a:rPr>
                <a:t>Describe Goal</a:t>
              </a:r>
              <a:endParaRPr lang="en-US" sz="900" b="1" dirty="0">
                <a:solidFill>
                  <a:srgbClr val="012653"/>
                </a:solidFill>
                <a:latin typeface="Arial"/>
                <a:cs typeface="Arial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493082" y="5675356"/>
              <a:ext cx="1097280" cy="740664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lang="en-US" sz="900" b="1" dirty="0">
                  <a:solidFill>
                    <a:srgbClr val="012653"/>
                  </a:solidFill>
                  <a:cs typeface="Arial"/>
                </a:rPr>
                <a:t>Describe Goal</a:t>
              </a:r>
              <a:endParaRPr lang="en-US" sz="900" b="1" dirty="0">
                <a:solidFill>
                  <a:srgbClr val="012653"/>
                </a:solidFill>
                <a:latin typeface="Arial"/>
                <a:cs typeface="Arial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5919617" y="2661065"/>
            <a:ext cx="1037047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Paste </a:t>
            </a:r>
          </a:p>
          <a:p>
            <a:pPr algn="ctr"/>
            <a:r>
              <a:rPr lang="en-US" sz="1200" dirty="0" smtClean="0"/>
              <a:t>organization </a:t>
            </a:r>
          </a:p>
          <a:p>
            <a:pPr algn="ctr"/>
            <a:r>
              <a:rPr lang="en-US" sz="1200" dirty="0" smtClean="0"/>
              <a:t>icon here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3461193" y="3125005"/>
            <a:ext cx="717615" cy="83099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Paste patient icon here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2159075" y="2658736"/>
            <a:ext cx="1027836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Paste </a:t>
            </a:r>
          </a:p>
          <a:p>
            <a:pPr algn="ctr"/>
            <a:r>
              <a:rPr lang="en-US" sz="1200" dirty="0" smtClean="0"/>
              <a:t>organization</a:t>
            </a:r>
          </a:p>
          <a:p>
            <a:pPr algn="ctr"/>
            <a:r>
              <a:rPr lang="en-US" sz="1200" dirty="0" smtClean="0"/>
              <a:t>icon here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3461193" y="4599544"/>
            <a:ext cx="1021303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Paste </a:t>
            </a:r>
          </a:p>
          <a:p>
            <a:pPr algn="ctr"/>
            <a:r>
              <a:rPr lang="en-US" sz="1200" dirty="0" smtClean="0"/>
              <a:t>organization </a:t>
            </a:r>
          </a:p>
          <a:p>
            <a:pPr algn="ctr"/>
            <a:r>
              <a:rPr lang="en-US" sz="1200" dirty="0" smtClean="0"/>
              <a:t>icon here</a:t>
            </a:r>
            <a:endParaRPr lang="en-US" sz="1200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50" name="TextBox 49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3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51" name="Folded Corner 50"/>
          <p:cNvSpPr/>
          <p:nvPr/>
        </p:nvSpPr>
        <p:spPr>
          <a:xfrm>
            <a:off x="4314125" y="3245379"/>
            <a:ext cx="630936" cy="570830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0" rtlCol="0" anchor="ctr"/>
          <a:lstStyle/>
          <a:p>
            <a:pPr algn="ctr"/>
            <a:r>
              <a:rPr lang="en-US" sz="900" b="1" dirty="0">
                <a:solidFill>
                  <a:srgbClr val="012653"/>
                </a:solidFill>
                <a:cs typeface="Arial"/>
              </a:rPr>
              <a:t>Describe info exchange </a:t>
            </a:r>
          </a:p>
        </p:txBody>
      </p:sp>
      <p:sp>
        <p:nvSpPr>
          <p:cNvPr id="52" name="Folded Corner 51"/>
          <p:cNvSpPr/>
          <p:nvPr/>
        </p:nvSpPr>
        <p:spPr>
          <a:xfrm>
            <a:off x="4308285" y="2625093"/>
            <a:ext cx="630936" cy="570830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0" rtlCol="0" anchor="ctr"/>
          <a:lstStyle/>
          <a:p>
            <a:pPr algn="ctr"/>
            <a:r>
              <a:rPr lang="en-US" sz="900" b="1" dirty="0">
                <a:solidFill>
                  <a:srgbClr val="012653"/>
                </a:solidFill>
                <a:cs typeface="Arial"/>
              </a:rPr>
              <a:t>Describe info exchange </a:t>
            </a:r>
          </a:p>
        </p:txBody>
      </p:sp>
      <p:sp>
        <p:nvSpPr>
          <p:cNvPr id="53" name="Folded Corner 52"/>
          <p:cNvSpPr/>
          <p:nvPr/>
        </p:nvSpPr>
        <p:spPr>
          <a:xfrm>
            <a:off x="4311865" y="3859316"/>
            <a:ext cx="630936" cy="570830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0" rtlCol="0" anchor="ctr"/>
          <a:lstStyle/>
          <a:p>
            <a:pPr algn="ctr"/>
            <a:r>
              <a:rPr lang="en-US" sz="900" b="1" dirty="0">
                <a:solidFill>
                  <a:srgbClr val="012653"/>
                </a:solidFill>
                <a:cs typeface="Arial"/>
              </a:rPr>
              <a:t>Describe info exchange </a:t>
            </a:r>
          </a:p>
        </p:txBody>
      </p:sp>
      <p:sp>
        <p:nvSpPr>
          <p:cNvPr id="54" name="Folded Corner 53"/>
          <p:cNvSpPr/>
          <p:nvPr/>
        </p:nvSpPr>
        <p:spPr>
          <a:xfrm>
            <a:off x="5011914" y="3251445"/>
            <a:ext cx="630936" cy="570830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0" rtlCol="0" anchor="ctr"/>
          <a:lstStyle/>
          <a:p>
            <a:pPr algn="ctr"/>
            <a:r>
              <a:rPr lang="en-US" sz="900" b="1" dirty="0">
                <a:solidFill>
                  <a:srgbClr val="012653"/>
                </a:solidFill>
                <a:cs typeface="Arial"/>
              </a:rPr>
              <a:t>Describe info exchange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794760" y="0"/>
            <a:ext cx="1531620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46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USE_CASE_BK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01"/>
          <a:stretch/>
        </p:blipFill>
        <p:spPr bwMode="auto">
          <a:xfrm>
            <a:off x="0" y="1460500"/>
            <a:ext cx="9142413" cy="539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381000" y="1657350"/>
            <a:ext cx="8382000" cy="4865370"/>
          </a:xfrm>
          <a:prstGeom prst="rect">
            <a:avLst/>
          </a:prstGeom>
          <a:solidFill>
            <a:srgbClr val="ECEEEC"/>
          </a:solidFill>
          <a:ln w="9525" cap="rnd">
            <a:solidFill>
              <a:srgbClr val="F37E2D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5219700" y="1879600"/>
            <a:ext cx="3432810" cy="2395448"/>
            <a:chOff x="5334000" y="1879600"/>
            <a:chExt cx="3432812" cy="2395448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5349875" y="2413000"/>
              <a:ext cx="3416937" cy="186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100" dirty="0" smtClean="0"/>
                <a:t>Describe in story format:</a:t>
              </a:r>
            </a:p>
            <a:p>
              <a:endParaRPr lang="en-US" sz="1100" dirty="0"/>
            </a:p>
            <a:p>
              <a:r>
                <a:rPr lang="en-US" sz="1100" dirty="0" smtClean="0"/>
                <a:t>The type of patient(s) affected by the exchange</a:t>
              </a:r>
            </a:p>
            <a:p>
              <a:endParaRPr lang="en-US" sz="1100" dirty="0" smtClean="0"/>
            </a:p>
            <a:p>
              <a:r>
                <a:rPr lang="en-US" sz="1100" dirty="0" smtClean="0"/>
                <a:t>When, why, how the information will be exchanged by the initiating organization to the other organizations</a:t>
              </a:r>
            </a:p>
            <a:p>
              <a:endParaRPr lang="en-US" sz="1100" dirty="0" smtClean="0"/>
            </a:p>
            <a:p>
              <a:r>
                <a:rPr lang="en-US" sz="1100" dirty="0" smtClean="0"/>
                <a:t>When, why, how the other organizations will respond with updated information</a:t>
              </a:r>
            </a:p>
            <a:p>
              <a:endParaRPr lang="en-US" altLang="ja-JP" sz="1100" dirty="0"/>
            </a:p>
            <a:p>
              <a:endParaRPr lang="en-US" sz="1100" dirty="0"/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5334000" y="1879600"/>
              <a:ext cx="76835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STORY</a:t>
              </a:r>
              <a:endParaRPr lang="en-US" sz="1100" dirty="0"/>
            </a:p>
          </p:txBody>
        </p:sp>
      </p:grp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4876800" y="1905000"/>
            <a:ext cx="0" cy="4267200"/>
          </a:xfrm>
          <a:prstGeom prst="line">
            <a:avLst/>
          </a:prstGeom>
          <a:noFill/>
          <a:ln w="38100" cap="rnd">
            <a:solidFill>
              <a:srgbClr val="F37E2D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762000" y="4038600"/>
            <a:ext cx="3897630" cy="965031"/>
            <a:chOff x="762000" y="4038600"/>
            <a:chExt cx="3897630" cy="965031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73430" y="4495800"/>
              <a:ext cx="3886200" cy="507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List organization 1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List organization 2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List organization 3</a:t>
              </a:r>
              <a:endParaRPr lang="en-US" sz="1100" dirty="0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762000" y="4038600"/>
              <a:ext cx="27432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TRADING </a:t>
              </a:r>
              <a:r>
                <a:rPr lang="en-US" sz="1100" dirty="0" smtClean="0">
                  <a:solidFill>
                    <a:schemeClr val="bg1"/>
                  </a:solidFill>
                </a:rPr>
                <a:t>PARTNERS AND SYSTEMS</a:t>
              </a:r>
              <a:endParaRPr lang="en-US" sz="11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62000" y="2971800"/>
            <a:ext cx="3897630" cy="618013"/>
            <a:chOff x="762000" y="2971800"/>
            <a:chExt cx="3897630" cy="618013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777875" y="3429000"/>
              <a:ext cx="3881755" cy="16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1100" dirty="0" smtClean="0"/>
                <a:t>Describe goal(s)</a:t>
              </a:r>
              <a:endParaRPr lang="en-US" dirty="0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62000" y="2971800"/>
              <a:ext cx="660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GOAL</a:t>
              </a:r>
              <a:endParaRPr lang="en-US" sz="11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62000" y="5402580"/>
            <a:ext cx="3897630" cy="621546"/>
            <a:chOff x="762000" y="5402580"/>
            <a:chExt cx="3897630" cy="621546"/>
          </a:xfrm>
        </p:grpSpPr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762000" y="5402580"/>
              <a:ext cx="1676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DATA TO EXCHANGE</a:t>
              </a:r>
              <a:endParaRPr lang="en-US" sz="1100" dirty="0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773430" y="5839460"/>
              <a:ext cx="388620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200" dirty="0" smtClean="0"/>
                <a:t>Describe the information to be exchanged</a:t>
              </a:r>
              <a:endParaRPr lang="en-US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62000" y="1905000"/>
            <a:ext cx="3897630" cy="626477"/>
            <a:chOff x="762000" y="1905000"/>
            <a:chExt cx="3897630" cy="626477"/>
          </a:xfrm>
        </p:grpSpPr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762000" y="1905000"/>
              <a:ext cx="13716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ORGANIZATIONS</a:t>
              </a:r>
              <a:endParaRPr lang="en-US" sz="1100" dirty="0"/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773430" y="2362200"/>
              <a:ext cx="3886200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100" dirty="0" smtClean="0"/>
                <a:t>Describe organizations</a:t>
              </a:r>
              <a:endParaRPr lang="en-US" dirty="0"/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24" name="TextBox 23"/>
          <p:cNvSpPr txBox="1"/>
          <p:nvPr/>
        </p:nvSpPr>
        <p:spPr>
          <a:xfrm>
            <a:off x="0" y="87239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37E2D"/>
                </a:solidFill>
              </a:rPr>
              <a:t>ADD TITLE / PURPOSE OF THE USE CASE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4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23" name="TextBox 22"/>
          <p:cNvSpPr txBox="1"/>
          <p:nvPr/>
        </p:nvSpPr>
        <p:spPr>
          <a:xfrm>
            <a:off x="3794760" y="0"/>
            <a:ext cx="1531620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26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HI-template-setup">
  <a:themeElements>
    <a:clrScheme name="Custom 4">
      <a:dk1>
        <a:srgbClr val="404040"/>
      </a:dk1>
      <a:lt1>
        <a:srgbClr val="FFFFFF"/>
      </a:lt1>
      <a:dk2>
        <a:srgbClr val="464646"/>
      </a:dk2>
      <a:lt2>
        <a:srgbClr val="95979A"/>
      </a:lt2>
      <a:accent1>
        <a:srgbClr val="567ABD"/>
      </a:accent1>
      <a:accent2>
        <a:srgbClr val="F48228"/>
      </a:accent2>
      <a:accent3>
        <a:srgbClr val="1F3368"/>
      </a:accent3>
      <a:accent4>
        <a:srgbClr val="838BB4"/>
      </a:accent4>
      <a:accent5>
        <a:srgbClr val="1968B3"/>
      </a:accent5>
      <a:accent6>
        <a:srgbClr val="FFFFFF"/>
      </a:accent6>
      <a:hlink>
        <a:srgbClr val="F48228"/>
      </a:hlink>
      <a:folHlink>
        <a:srgbClr val="1968B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3298</TotalTime>
  <Words>154</Words>
  <Application>Microsoft Office PowerPoint</Application>
  <PresentationFormat>On-screen Show (4:3)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Verdana</vt:lpstr>
      <vt:lpstr>Wingdings</vt:lpstr>
      <vt:lpstr>MeHI-template-setup</vt:lpstr>
      <vt:lpstr>PowerPoint Presentation</vt:lpstr>
      <vt:lpstr>PowerPoint Presentation</vt:lpstr>
    </vt:vector>
  </TitlesOfParts>
  <Company>jbird graphics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Tallman</dc:creator>
  <cp:lastModifiedBy>Rik Kerstens</cp:lastModifiedBy>
  <cp:revision>132</cp:revision>
  <dcterms:created xsi:type="dcterms:W3CDTF">2015-12-02T16:31:52Z</dcterms:created>
  <dcterms:modified xsi:type="dcterms:W3CDTF">2016-01-14T19:12:30Z</dcterms:modified>
</cp:coreProperties>
</file>