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4"/>
  </p:notesMasterIdLst>
  <p:sldIdLst>
    <p:sldId id="279" r:id="rId2"/>
    <p:sldId id="27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48">
          <p15:clr>
            <a:srgbClr val="A4A3A4"/>
          </p15:clr>
        </p15:guide>
        <p15:guide id="2" pos="1652">
          <p15:clr>
            <a:srgbClr val="A4A3A4"/>
          </p15:clr>
        </p15:guide>
        <p15:guide id="3" orient="horz" pos="3913">
          <p15:clr>
            <a:srgbClr val="A4A3A4"/>
          </p15:clr>
        </p15:guide>
        <p15:guide id="4" orient="horz" pos="3510">
          <p15:clr>
            <a:srgbClr val="A4A3A4"/>
          </p15:clr>
        </p15:guide>
        <p15:guide id="5" orient="horz" pos="2473">
          <p15:clr>
            <a:srgbClr val="A4A3A4"/>
          </p15:clr>
        </p15:guide>
        <p15:guide id="6" orient="horz" pos="2153">
          <p15:clr>
            <a:srgbClr val="A4A3A4"/>
          </p15:clr>
        </p15:guide>
        <p15:guide id="7" orient="horz" pos="969">
          <p15:clr>
            <a:srgbClr val="A4A3A4"/>
          </p15:clr>
        </p15:guide>
        <p15:guide id="8" orient="horz" pos="707">
          <p15:clr>
            <a:srgbClr val="A4A3A4"/>
          </p15:clr>
        </p15:guide>
        <p15:guide id="9" orient="horz" pos="1756">
          <p15:clr>
            <a:srgbClr val="A4A3A4"/>
          </p15:clr>
        </p15:guide>
        <p15:guide id="10" orient="horz" pos="1609">
          <p15:clr>
            <a:srgbClr val="A4A3A4"/>
          </p15:clr>
        </p15:guide>
        <p15:guide id="11" orient="horz" pos="3369">
          <p15:clr>
            <a:srgbClr val="A4A3A4"/>
          </p15:clr>
        </p15:guide>
        <p15:guide id="12" pos="3955">
          <p15:clr>
            <a:srgbClr val="A4A3A4"/>
          </p15:clr>
        </p15:guide>
        <p15:guide id="13" pos="2881">
          <p15:clr>
            <a:srgbClr val="A4A3A4"/>
          </p15:clr>
        </p15:guide>
        <p15:guide id="14" pos="3597">
          <p15:clr>
            <a:srgbClr val="A4A3A4"/>
          </p15:clr>
        </p15:guide>
        <p15:guide id="15" pos="5408">
          <p15:clr>
            <a:srgbClr val="A4A3A4"/>
          </p15:clr>
        </p15:guide>
        <p15:guide id="16" pos="436">
          <p15:clr>
            <a:srgbClr val="A4A3A4"/>
          </p15:clr>
        </p15:guide>
        <p15:guide id="17" pos="1876">
          <p15:clr>
            <a:srgbClr val="A4A3A4"/>
          </p15:clr>
        </p15:guide>
        <p15:guide id="18" pos="215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12653"/>
    <a:srgbClr val="577ABC"/>
    <a:srgbClr val="ECEEEC"/>
    <a:srgbClr val="C6C6C6"/>
    <a:srgbClr val="F8F8F8"/>
    <a:srgbClr val="F0F0F0"/>
    <a:srgbClr val="EBEBEB"/>
    <a:srgbClr val="FAFAFA"/>
    <a:srgbClr val="E6E6E6"/>
    <a:srgbClr val="BFBFB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94" y="102"/>
      </p:cViewPr>
      <p:guideLst>
        <p:guide orient="horz" pos="2148"/>
        <p:guide pos="1652"/>
        <p:guide orient="horz" pos="3913"/>
        <p:guide orient="horz" pos="3510"/>
        <p:guide orient="horz" pos="2473"/>
        <p:guide orient="horz" pos="2153"/>
        <p:guide orient="horz" pos="969"/>
        <p:guide orient="horz" pos="707"/>
        <p:guide orient="horz" pos="1756"/>
        <p:guide orient="horz" pos="1609"/>
        <p:guide orient="horz" pos="3369"/>
        <p:guide pos="3955"/>
        <p:guide pos="2881"/>
        <p:guide pos="3597"/>
        <p:guide pos="5408"/>
        <p:guide pos="436"/>
        <p:guide pos="1876"/>
        <p:guide pos="2151"/>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4BE2EBC-AEFF-1147-80FC-EBB4256C6EC0}" type="datetimeFigureOut">
              <a:rPr lang="en-US" smtClean="0"/>
              <a:t>3/24/2021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C506B95-1B73-9443-90A7-5CD59A19E7F0}" type="slidenum">
              <a:rPr lang="en-US" smtClean="0"/>
              <a:t>‹#›</a:t>
            </a:fld>
            <a:endParaRPr lang="en-US"/>
          </a:p>
        </p:txBody>
      </p:sp>
    </p:spTree>
    <p:extLst>
      <p:ext uri="{BB962C8B-B14F-4D97-AF65-F5344CB8AC3E}">
        <p14:creationId xmlns:p14="http://schemas.microsoft.com/office/powerpoint/2010/main" val="4274115715"/>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851" y="2423161"/>
            <a:ext cx="7819949" cy="822959"/>
          </a:xfrm>
          <a:prstGeom prst="rect">
            <a:avLst/>
          </a:prstGeom>
        </p:spPr>
        <p:txBody>
          <a:bodyPr lIns="91415" tIns="45707" rIns="91415" bIns="45707"/>
          <a:lstStyle>
            <a:lvl1pPr algn="r">
              <a:defRPr sz="3200" b="0" i="0">
                <a:solidFill>
                  <a:schemeClr val="bg1"/>
                </a:solidFill>
                <a:latin typeface="Arial"/>
                <a:cs typeface="Arial"/>
              </a:defRPr>
            </a:lvl1pPr>
          </a:lstStyle>
          <a:p>
            <a:r>
              <a:rPr lang="en-US" smtClean="0"/>
              <a:t>Click to edit Master title style</a:t>
            </a:r>
            <a:endParaRPr lang="en-US" dirty="0"/>
          </a:p>
        </p:txBody>
      </p:sp>
    </p:spTree>
    <p:extLst>
      <p:ext uri="{BB962C8B-B14F-4D97-AF65-F5344CB8AC3E}">
        <p14:creationId xmlns:p14="http://schemas.microsoft.com/office/powerpoint/2010/main" val="33445755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909325"/>
            <a:ext cx="3008314" cy="1162050"/>
          </a:xfrm>
          <a:prstGeom prst="rect">
            <a:avLst/>
          </a:prstGeom>
        </p:spPr>
        <p:txBody>
          <a:bodyPr lIns="91415" tIns="45707" rIns="91415" bIns="45707" anchor="b"/>
          <a:lstStyle>
            <a:lvl1pPr algn="l">
              <a:defRPr sz="1900" b="1">
                <a:solidFill>
                  <a:schemeClr val="tx1"/>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1" y="909323"/>
            <a:ext cx="5111750" cy="52879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700">
                <a:solidFill>
                  <a:schemeClr val="tx1"/>
                </a:solidFill>
              </a:defRPr>
            </a:lvl2pPr>
            <a:lvl3pPr>
              <a:buClr>
                <a:srgbClr val="F5812A"/>
              </a:buClr>
              <a:defRPr sz="1700">
                <a:solidFill>
                  <a:schemeClr val="tx1"/>
                </a:solidFill>
              </a:defRPr>
            </a:lvl3pPr>
            <a:lvl4pPr>
              <a:buClr>
                <a:srgbClr val="F5812A"/>
              </a:buClr>
              <a:defRPr sz="1700">
                <a:solidFill>
                  <a:schemeClr val="tx1"/>
                </a:solidFill>
              </a:defRPr>
            </a:lvl4pPr>
            <a:lvl5pPr>
              <a:buClr>
                <a:srgbClr val="F5812A"/>
              </a:buClr>
              <a:defRPr sz="1700">
                <a:solidFill>
                  <a:schemeClr val="tx1"/>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28523"/>
            <a:ext cx="3008314" cy="4068763"/>
          </a:xfrm>
          <a:prstGeom prst="rect">
            <a:avLst/>
          </a:prstGeom>
        </p:spPr>
        <p:txBody>
          <a:bodyPr lIns="91415" tIns="45707" rIns="91415" bIns="45707"/>
          <a:lstStyle>
            <a:lvl1pPr marL="0" indent="0">
              <a:buNone/>
              <a:defRPr sz="1400">
                <a:solidFill>
                  <a:schemeClr val="tx1">
                    <a:lumMod val="60000"/>
                    <a:lumOff val="40000"/>
                  </a:schemeClr>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29225944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9" y="4800600"/>
            <a:ext cx="5486400" cy="566738"/>
          </a:xfrm>
          <a:prstGeom prst="rect">
            <a:avLst/>
          </a:prstGeom>
        </p:spPr>
        <p:txBody>
          <a:bodyPr lIns="91415" tIns="45707" rIns="91415" bIns="45707" anchor="b"/>
          <a:lstStyle>
            <a:lvl1pPr algn="l">
              <a:defRPr sz="2000" b="1">
                <a:solidFill>
                  <a:schemeClr val="tx1"/>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9" y="1066800"/>
            <a:ext cx="5486400" cy="3660775"/>
          </a:xfrm>
          <a:prstGeom prst="rect">
            <a:avLst/>
          </a:prstGeom>
        </p:spPr>
        <p:txBody>
          <a:bodyPr lIns="91415" tIns="45707" rIns="91415" bIns="45707"/>
          <a:lstStyle>
            <a:lvl1pPr marL="0" indent="0">
              <a:buNone/>
              <a:defRPr sz="3200"/>
            </a:lvl1pPr>
            <a:lvl2pPr marL="457072" indent="0">
              <a:buNone/>
              <a:defRPr sz="2800"/>
            </a:lvl2pPr>
            <a:lvl3pPr marL="914144" indent="0">
              <a:buNone/>
              <a:defRPr sz="2400"/>
            </a:lvl3pPr>
            <a:lvl4pPr marL="1371216" indent="0">
              <a:buNone/>
              <a:defRPr sz="2000"/>
            </a:lvl4pPr>
            <a:lvl5pPr marL="1828288" indent="0">
              <a:buNone/>
              <a:defRPr sz="2000"/>
            </a:lvl5pPr>
            <a:lvl6pPr marL="2285360" indent="0">
              <a:buNone/>
              <a:defRPr sz="2000"/>
            </a:lvl6pPr>
            <a:lvl7pPr marL="2742432" indent="0">
              <a:buNone/>
              <a:defRPr sz="2000"/>
            </a:lvl7pPr>
            <a:lvl8pPr marL="3199504" indent="0">
              <a:buNone/>
              <a:defRPr sz="2000"/>
            </a:lvl8pPr>
            <a:lvl9pPr marL="3656576" indent="0">
              <a:buNone/>
              <a:defRPr sz="2000"/>
            </a:lvl9pPr>
          </a:lstStyle>
          <a:p>
            <a:pPr lvl="0"/>
            <a:r>
              <a:rPr lang="en-US" noProof="0" smtClean="0"/>
              <a:t>Drag picture to placeholder or click icon to add</a:t>
            </a:r>
            <a:endParaRPr lang="en-US" noProof="0" dirty="0" smtClean="0"/>
          </a:p>
        </p:txBody>
      </p:sp>
      <p:sp>
        <p:nvSpPr>
          <p:cNvPr id="4" name="Text Placeholder 3"/>
          <p:cNvSpPr>
            <a:spLocks noGrp="1"/>
          </p:cNvSpPr>
          <p:nvPr>
            <p:ph type="body" sz="half" idx="2"/>
          </p:nvPr>
        </p:nvSpPr>
        <p:spPr>
          <a:xfrm>
            <a:off x="1792289" y="5367338"/>
            <a:ext cx="5486400" cy="804862"/>
          </a:xfrm>
          <a:prstGeom prst="rect">
            <a:avLst/>
          </a:prstGeom>
        </p:spPr>
        <p:txBody>
          <a:bodyPr lIns="91415" tIns="45707" rIns="91415" bIns="45707"/>
          <a:lstStyle>
            <a:lvl1pPr marL="0" indent="0">
              <a:buNone/>
              <a:defRPr sz="1400">
                <a:solidFill>
                  <a:schemeClr val="tx1"/>
                </a:solidFill>
              </a:defRPr>
            </a:lvl1pPr>
            <a:lvl2pPr marL="457072" indent="0">
              <a:buNone/>
              <a:defRPr sz="1200"/>
            </a:lvl2pPr>
            <a:lvl3pPr marL="914144" indent="0">
              <a:buNone/>
              <a:defRPr sz="1000"/>
            </a:lvl3pPr>
            <a:lvl4pPr marL="1371216" indent="0">
              <a:buNone/>
              <a:defRPr sz="800"/>
            </a:lvl4pPr>
            <a:lvl5pPr marL="1828288" indent="0">
              <a:buNone/>
              <a:defRPr sz="800"/>
            </a:lvl5pPr>
            <a:lvl6pPr marL="2285360" indent="0">
              <a:buNone/>
              <a:defRPr sz="800"/>
            </a:lvl6pPr>
            <a:lvl7pPr marL="2742432" indent="0">
              <a:buNone/>
              <a:defRPr sz="800"/>
            </a:lvl7pPr>
            <a:lvl8pPr marL="3199504" indent="0">
              <a:buNone/>
              <a:defRPr sz="800"/>
            </a:lvl8pPr>
            <a:lvl9pPr marL="3656576" indent="0">
              <a:buNone/>
              <a:defRPr sz="800"/>
            </a:lvl9pPr>
          </a:lstStyle>
          <a:p>
            <a:pPr lvl="0"/>
            <a:r>
              <a:rPr lang="en-US" smtClean="0"/>
              <a:t>Click to edit Master text styles</a:t>
            </a:r>
          </a:p>
        </p:txBody>
      </p:sp>
    </p:spTree>
    <p:extLst>
      <p:ext uri="{BB962C8B-B14F-4D97-AF65-F5344CB8AC3E}">
        <p14:creationId xmlns:p14="http://schemas.microsoft.com/office/powerpoint/2010/main" val="67649162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1" y="914400"/>
            <a:ext cx="8229601" cy="1143000"/>
          </a:xfrm>
          <a:prstGeom prst="rect">
            <a:avLst/>
          </a:prstGeom>
        </p:spPr>
        <p:txBody>
          <a:bodyPr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1" y="2133600"/>
            <a:ext cx="8229601" cy="39925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72029297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0"/>
            <a:ext cx="2057400" cy="5211763"/>
          </a:xfrm>
          <a:prstGeom prst="rect">
            <a:avLst/>
          </a:prstGeom>
        </p:spPr>
        <p:txBody>
          <a:bodyPr vert="eaVert" lIns="91415" tIns="45707" rIns="91415" bIns="45707"/>
          <a:lstStyle>
            <a:lvl1pPr>
              <a:defRPr sz="3800">
                <a:solidFill>
                  <a:schemeClr val="tx1"/>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914400"/>
            <a:ext cx="6019800" cy="5211763"/>
          </a:xfrm>
          <a:prstGeom prst="rect">
            <a:avLst/>
          </a:prstGeom>
        </p:spPr>
        <p:txBody>
          <a:bodyPr vert="eaVert" lIns="91415" tIns="45707" rIns="91415" bIns="45707"/>
          <a:lstStyle>
            <a:lvl1pPr>
              <a:buClr>
                <a:srgbClr val="F5812A"/>
              </a:buClr>
              <a:defRPr sz="2400">
                <a:solidFill>
                  <a:schemeClr val="tx1"/>
                </a:solidFill>
              </a:defRPr>
            </a:lvl1pPr>
            <a:lvl2pPr>
              <a:buClr>
                <a:srgbClr val="F5812A"/>
              </a:buClr>
              <a:defRPr sz="2200">
                <a:solidFill>
                  <a:schemeClr val="tx1"/>
                </a:solidFill>
              </a:defRPr>
            </a:lvl2pPr>
            <a:lvl3pPr>
              <a:buClr>
                <a:srgbClr val="F5812A"/>
              </a:buClr>
              <a:defRPr sz="20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35151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a:prstGeom prst="rect">
            <a:avLst/>
          </a:prstGeo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solidFill>
                <a:srgbClr val="404040"/>
              </a:solidFill>
            </a:endParaRPr>
          </a:p>
        </p:txBody>
      </p:sp>
      <p:sp>
        <p:nvSpPr>
          <p:cNvPr id="5" name="Rectangle 5"/>
          <p:cNvSpPr>
            <a:spLocks noGrp="1" noChangeArrowheads="1"/>
          </p:cNvSpPr>
          <p:nvPr>
            <p:ph type="ftr" sz="quarter" idx="11"/>
          </p:nvPr>
        </p:nvSpPr>
        <p:spPr>
          <a:xfrm>
            <a:off x="635000" y="6383020"/>
            <a:ext cx="5105400" cy="381000"/>
          </a:xfrm>
          <a:prstGeom prst="rect">
            <a:avLst/>
          </a:prstGeom>
          <a:ln/>
        </p:spPr>
        <p:txBody>
          <a:bodyPr/>
          <a:lstStyle>
            <a:lvl1pPr>
              <a:defRPr/>
            </a:lvl1pPr>
          </a:lstStyle>
          <a:p>
            <a:pPr>
              <a:defRPr/>
            </a:pPr>
            <a:endParaRPr lang="en-US"/>
          </a:p>
        </p:txBody>
      </p:sp>
    </p:spTree>
    <p:extLst>
      <p:ext uri="{BB962C8B-B14F-4D97-AF65-F5344CB8AC3E}">
        <p14:creationId xmlns:p14="http://schemas.microsoft.com/office/powerpoint/2010/main" val="35353148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Content Placeholder 2"/>
          <p:cNvSpPr>
            <a:spLocks noGrp="1"/>
          </p:cNvSpPr>
          <p:nvPr>
            <p:ph idx="1"/>
          </p:nvPr>
        </p:nvSpPr>
        <p:spPr>
          <a:xfrm>
            <a:off x="457201" y="1166019"/>
            <a:ext cx="8229601" cy="4525963"/>
          </a:xfrm>
          <a:prstGeom prst="rect">
            <a:avLst/>
          </a:prstGeom>
        </p:spPr>
        <p:txBody>
          <a:bodyPr lIns="91415" tIns="45707" rIns="91415" bIns="45707"/>
          <a:lstStyle>
            <a:lvl1pPr>
              <a:spcBef>
                <a:spcPts val="1200"/>
              </a:spcBef>
              <a:buClr>
                <a:srgbClr val="F5812A"/>
              </a:buClr>
              <a:buFont typeface="Wingdings" charset="2"/>
              <a:buChar char="§"/>
              <a:defRPr sz="2400">
                <a:solidFill>
                  <a:schemeClr val="tx1"/>
                </a:solidFill>
              </a:defRPr>
            </a:lvl1pPr>
            <a:lvl2pPr>
              <a:spcBef>
                <a:spcPts val="600"/>
              </a:spcBef>
              <a:buClr>
                <a:srgbClr val="F5812A"/>
              </a:buClr>
              <a:defRPr sz="2200">
                <a:solidFill>
                  <a:schemeClr val="tx1"/>
                </a:solidFill>
              </a:defRPr>
            </a:lvl2pPr>
            <a:lvl3pPr>
              <a:spcBef>
                <a:spcPts val="600"/>
              </a:spcBef>
              <a:buClr>
                <a:srgbClr val="F5812A"/>
              </a:buClr>
              <a:defRPr sz="2000">
                <a:solidFill>
                  <a:schemeClr val="tx1"/>
                </a:solidFill>
              </a:defRPr>
            </a:lvl3pPr>
            <a:lvl4pPr>
              <a:spcBef>
                <a:spcPts val="600"/>
              </a:spcBef>
              <a:buClr>
                <a:srgbClr val="F5812A"/>
              </a:buClr>
              <a:defRPr sz="1800">
                <a:solidFill>
                  <a:schemeClr val="tx1"/>
                </a:solidFill>
              </a:defRPr>
            </a:lvl4pPr>
            <a:lvl5pPr>
              <a:spcBef>
                <a:spcPts val="600"/>
              </a:spcBef>
              <a:buClr>
                <a:srgbClr val="F5812A"/>
              </a:buClr>
              <a:defRPr sz="1800">
                <a:solidFill>
                  <a:schemeClr val="tx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80657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1" y="165102"/>
            <a:ext cx="8229601" cy="635000"/>
          </a:xfrm>
          <a:prstGeom prst="rect">
            <a:avLst/>
          </a:prstGeom>
        </p:spPr>
        <p:txBody>
          <a:bodyPr lIns="91415" tIns="45707" rIns="91415" bIns="45707"/>
          <a:lstStyle>
            <a:lvl1pPr algn="l">
              <a:defRPr sz="2400">
                <a:solidFill>
                  <a:schemeClr val="bg1"/>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457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318419"/>
            <a:ext cx="4038600" cy="4068763"/>
          </a:xfrm>
          <a:prstGeom prst="rect">
            <a:avLst/>
          </a:prstGeom>
        </p:spPr>
        <p:txBody>
          <a:bodyPr lIns="91415" tIns="45707" rIns="91415" bIns="45707"/>
          <a:lstStyle>
            <a:lvl1pPr>
              <a:buClr>
                <a:srgbClr val="F5812A"/>
              </a:buClr>
              <a:defRPr sz="2200">
                <a:solidFill>
                  <a:schemeClr val="tx1"/>
                </a:solidFill>
              </a:defRPr>
            </a:lvl1pPr>
            <a:lvl2pPr>
              <a:buClr>
                <a:srgbClr val="F5812A"/>
              </a:buClr>
              <a:defRPr sz="2000">
                <a:solidFill>
                  <a:schemeClr val="tx1"/>
                </a:solidFill>
              </a:defRPr>
            </a:lvl2pPr>
            <a:lvl3pPr>
              <a:buClr>
                <a:srgbClr val="F5812A"/>
              </a:buClr>
              <a:defRPr sz="1800">
                <a:solidFill>
                  <a:schemeClr val="tx1"/>
                </a:solidFill>
              </a:defRPr>
            </a:lvl3pPr>
            <a:lvl4pPr>
              <a:buClr>
                <a:srgbClr val="F5812A"/>
              </a:buClr>
              <a:defRPr sz="1800">
                <a:solidFill>
                  <a:schemeClr val="tx1"/>
                </a:solidFill>
              </a:defRPr>
            </a:lvl4pPr>
            <a:lvl5pPr>
              <a:buClr>
                <a:srgbClr val="F5812A"/>
              </a:buClr>
              <a:defRPr sz="1800">
                <a:solidFill>
                  <a:schemeClr val="tx1"/>
                </a:solidFill>
              </a:defRPr>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19744835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1" y="152400"/>
            <a:ext cx="8229601" cy="647700"/>
          </a:xfrm>
          <a:prstGeom prst="rect">
            <a:avLst/>
          </a:prstGeom>
        </p:spPr>
        <p:txBody>
          <a:bodyPr lIns="91415" tIns="45707" rIns="91415" bIns="45707"/>
          <a:lstStyle>
            <a:lvl1pPr algn="l">
              <a:defRPr sz="2400">
                <a:solidFill>
                  <a:srgbClr val="FFFFFF"/>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425577"/>
            <a:ext cx="4040188"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46300"/>
            <a:ext cx="4040188"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7" y="1425577"/>
            <a:ext cx="4041774" cy="639762"/>
          </a:xfrm>
          <a:prstGeom prst="rect">
            <a:avLst/>
          </a:prstGeom>
        </p:spPr>
        <p:txBody>
          <a:bodyPr lIns="91415" tIns="45707" rIns="91415" bIns="45707" anchor="b"/>
          <a:lstStyle>
            <a:lvl1pPr marL="0" indent="0">
              <a:buNone/>
              <a:defRPr sz="2200" b="1">
                <a:solidFill>
                  <a:schemeClr val="tx1"/>
                </a:solidFill>
              </a:defRPr>
            </a:lvl1pPr>
            <a:lvl2pPr marL="457072" indent="0">
              <a:buNone/>
              <a:defRPr sz="2000" b="1"/>
            </a:lvl2pPr>
            <a:lvl3pPr marL="914144" indent="0">
              <a:buNone/>
              <a:defRPr sz="1800" b="1"/>
            </a:lvl3pPr>
            <a:lvl4pPr marL="1371216" indent="0">
              <a:buNone/>
              <a:defRPr sz="1600" b="1"/>
            </a:lvl4pPr>
            <a:lvl5pPr marL="1828288" indent="0">
              <a:buNone/>
              <a:defRPr sz="1600" b="1"/>
            </a:lvl5pPr>
            <a:lvl6pPr marL="2285360" indent="0">
              <a:buNone/>
              <a:defRPr sz="1600" b="1"/>
            </a:lvl6pPr>
            <a:lvl7pPr marL="2742432" indent="0">
              <a:buNone/>
              <a:defRPr sz="1600" b="1"/>
            </a:lvl7pPr>
            <a:lvl8pPr marL="3199504" indent="0">
              <a:buNone/>
              <a:defRPr sz="1600" b="1"/>
            </a:lvl8pPr>
            <a:lvl9pPr marL="365657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7" y="2146300"/>
            <a:ext cx="4041774" cy="3078163"/>
          </a:xfrm>
          <a:prstGeom prst="rect">
            <a:avLst/>
          </a:prstGeom>
        </p:spPr>
        <p:txBody>
          <a:bodyPr lIns="91415" tIns="45707" rIns="91415" bIns="45707"/>
          <a:lstStyle>
            <a:lvl1pPr>
              <a:buClr>
                <a:srgbClr val="F5812A"/>
              </a:buClr>
              <a:defRPr sz="1900">
                <a:solidFill>
                  <a:schemeClr val="tx1"/>
                </a:solidFill>
              </a:defRPr>
            </a:lvl1pPr>
            <a:lvl2pPr>
              <a:buClr>
                <a:srgbClr val="F5812A"/>
              </a:buClr>
              <a:defRPr sz="1900">
                <a:solidFill>
                  <a:schemeClr val="tx1"/>
                </a:solidFill>
              </a:defRPr>
            </a:lvl2pPr>
            <a:lvl3pPr>
              <a:buClr>
                <a:srgbClr val="F5812A"/>
              </a:buClr>
              <a:defRPr sz="1800">
                <a:solidFill>
                  <a:schemeClr val="tx1"/>
                </a:solidFill>
              </a:defRPr>
            </a:lvl3pPr>
            <a:lvl4pPr>
              <a:buClr>
                <a:srgbClr val="F5812A"/>
              </a:buClr>
              <a:defRPr sz="1600">
                <a:solidFill>
                  <a:schemeClr val="tx1"/>
                </a:solidFill>
              </a:defRPr>
            </a:lvl4pPr>
            <a:lvl5pPr>
              <a:buClr>
                <a:srgbClr val="F5812A"/>
              </a:buClr>
              <a:defRPr sz="1600">
                <a:solidFill>
                  <a:schemeClr val="tx1"/>
                </a:solidFill>
              </a:defRPr>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588247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4" y="4406902"/>
            <a:ext cx="7772400" cy="1362076"/>
          </a:xfrm>
          <a:prstGeom prst="rect">
            <a:avLst/>
          </a:prstGeom>
        </p:spPr>
        <p:txBody>
          <a:bodyPr lIns="91415" tIns="45707" rIns="91415" bIns="45707" anchor="t"/>
          <a:lstStyle>
            <a:lvl1pPr algn="l">
              <a:defRPr sz="3200" b="0" cap="all">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4" y="2906713"/>
            <a:ext cx="7772400" cy="1500187"/>
          </a:xfrm>
          <a:prstGeom prst="rect">
            <a:avLst/>
          </a:prstGeom>
        </p:spPr>
        <p:txBody>
          <a:bodyPr lIns="91415" tIns="45707" rIns="91415" bIns="45707" anchor="b"/>
          <a:lstStyle>
            <a:lvl1pPr marL="0" indent="0">
              <a:buNone/>
              <a:defRPr sz="2000">
                <a:solidFill>
                  <a:schemeClr val="tx1"/>
                </a:solidFill>
              </a:defRPr>
            </a:lvl1pPr>
            <a:lvl2pPr marL="457072" indent="0">
              <a:buNone/>
              <a:defRPr sz="1800"/>
            </a:lvl2pPr>
            <a:lvl3pPr marL="914144" indent="0">
              <a:buNone/>
              <a:defRPr sz="1600"/>
            </a:lvl3pPr>
            <a:lvl4pPr marL="1371216" indent="0">
              <a:buNone/>
              <a:defRPr sz="1400"/>
            </a:lvl4pPr>
            <a:lvl5pPr marL="1828288" indent="0">
              <a:buNone/>
              <a:defRPr sz="1400"/>
            </a:lvl5pPr>
            <a:lvl6pPr marL="2285360" indent="0">
              <a:buNone/>
              <a:defRPr sz="1400"/>
            </a:lvl6pPr>
            <a:lvl7pPr marL="2742432" indent="0">
              <a:buNone/>
              <a:defRPr sz="1400"/>
            </a:lvl7pPr>
            <a:lvl8pPr marL="3199504" indent="0">
              <a:buNone/>
              <a:defRPr sz="1400"/>
            </a:lvl8pPr>
            <a:lvl9pPr marL="3656576" indent="0">
              <a:buNone/>
              <a:defRPr sz="1400"/>
            </a:lvl9pPr>
          </a:lstStyle>
          <a:p>
            <a:pPr lvl="0"/>
            <a:r>
              <a:rPr lang="en-US" smtClean="0"/>
              <a:t>Click to edit Master text styles</a:t>
            </a:r>
          </a:p>
        </p:txBody>
      </p:sp>
    </p:spTree>
    <p:extLst>
      <p:ext uri="{BB962C8B-B14F-4D97-AF65-F5344CB8AC3E}">
        <p14:creationId xmlns:p14="http://schemas.microsoft.com/office/powerpoint/2010/main" val="1642727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1" y="1066800"/>
            <a:ext cx="8229601" cy="1143000"/>
          </a:xfrm>
          <a:prstGeom prst="rect">
            <a:avLst/>
          </a:prstGeom>
        </p:spPr>
        <p:txBody>
          <a:bodyPr lIns="91415" tIns="45707" rIns="91415" bIns="45707"/>
          <a:lstStyle>
            <a:lvl1pPr>
              <a:defRPr sz="3400">
                <a:solidFill>
                  <a:schemeClr val="tx1"/>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7592853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Blank">
    <p:spTree>
      <p:nvGrpSpPr>
        <p:cNvPr id="1" name=""/>
        <p:cNvGrpSpPr/>
        <p:nvPr/>
      </p:nvGrpSpPr>
      <p:grpSpPr>
        <a:xfrm>
          <a:off x="0" y="0"/>
          <a:ext cx="0" cy="0"/>
          <a:chOff x="0" y="0"/>
          <a:chExt cx="0" cy="0"/>
        </a:xfrm>
      </p:grpSpPr>
      <p:sp>
        <p:nvSpPr>
          <p:cNvPr id="6" name="Title 5"/>
          <p:cNvSpPr>
            <a:spLocks noGrp="1"/>
          </p:cNvSpPr>
          <p:nvPr>
            <p:ph type="title"/>
          </p:nvPr>
        </p:nvSpPr>
        <p:spPr>
          <a:xfrm>
            <a:off x="457200" y="164592"/>
            <a:ext cx="8229600" cy="636422"/>
          </a:xfrm>
          <a:prstGeom prst="rect">
            <a:avLst/>
          </a:prstGeom>
        </p:spPr>
        <p:txBody>
          <a:bodyPr vert="horz" lIns="109728" tIns="54864" rIns="109728" bIns="54864"/>
          <a:lstStyle>
            <a:lvl1pPr algn="l">
              <a:defRPr sz="2400">
                <a:solidFill>
                  <a:srgbClr val="FFFFFF"/>
                </a:solidFill>
              </a:defRPr>
            </a:lvl1pPr>
          </a:lstStyle>
          <a:p>
            <a:r>
              <a:rPr lang="en-US" smtClean="0"/>
              <a:t>Click to edit Master title style</a:t>
            </a:r>
            <a:endParaRPr lang="en-US" dirty="0"/>
          </a:p>
        </p:txBody>
      </p:sp>
    </p:spTree>
    <p:extLst>
      <p:ext uri="{BB962C8B-B14F-4D97-AF65-F5344CB8AC3E}">
        <p14:creationId xmlns:p14="http://schemas.microsoft.com/office/powerpoint/2010/main" val="3765204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title-no-foot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6396504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lank-white">
    <p:spTree>
      <p:nvGrpSpPr>
        <p:cNvPr id="1" name=""/>
        <p:cNvGrpSpPr/>
        <p:nvPr/>
      </p:nvGrpSpPr>
      <p:grpSpPr>
        <a:xfrm>
          <a:off x="0" y="0"/>
          <a:ext cx="0" cy="0"/>
          <a:chOff x="0" y="0"/>
          <a:chExt cx="0" cy="0"/>
        </a:xfrm>
      </p:grpSpPr>
      <p:sp>
        <p:nvSpPr>
          <p:cNvPr id="5" name="Rectangle 4"/>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Tree>
    <p:extLst>
      <p:ext uri="{BB962C8B-B14F-4D97-AF65-F5344CB8AC3E}">
        <p14:creationId xmlns:p14="http://schemas.microsoft.com/office/powerpoint/2010/main" val="3596691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898980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4" r:id="rId8"/>
    <p:sldLayoutId id="2147483673" r:id="rId9"/>
    <p:sldLayoutId id="2147483668" r:id="rId10"/>
    <p:sldLayoutId id="2147483669" r:id="rId11"/>
    <p:sldLayoutId id="2147483670" r:id="rId12"/>
    <p:sldLayoutId id="2147483671" r:id="rId13"/>
    <p:sldLayoutId id="2147483672" r:id="rId14"/>
  </p:sldLayoutIdLst>
  <p:hf hdr="0" dt="0"/>
  <p:txStyles>
    <p:titleStyle>
      <a:lvl1pPr algn="ctr" rtl="0" eaLnBrk="1" fontAlgn="base" hangingPunct="1">
        <a:spcBef>
          <a:spcPct val="0"/>
        </a:spcBef>
        <a:spcAft>
          <a:spcPct val="0"/>
        </a:spcAft>
        <a:defRPr sz="4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2pPr>
      <a:lvl3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3pPr>
      <a:lvl4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4pPr>
      <a:lvl5pPr algn="ctr" rtl="0" eaLnBrk="1" fontAlgn="base" hangingPunct="1">
        <a:spcBef>
          <a:spcPct val="0"/>
        </a:spcBef>
        <a:spcAft>
          <a:spcPct val="0"/>
        </a:spcAft>
        <a:defRPr sz="4400">
          <a:solidFill>
            <a:schemeClr val="tx2"/>
          </a:solidFill>
          <a:latin typeface="Arial" charset="0"/>
          <a:ea typeface="ＭＳ Ｐゴシック" charset="-128"/>
          <a:cs typeface="ＭＳ Ｐゴシック" charset="-128"/>
        </a:defRPr>
      </a:lvl5pPr>
      <a:lvl6pPr marL="457072" algn="ctr" rtl="0" eaLnBrk="1" fontAlgn="base" hangingPunct="1">
        <a:spcBef>
          <a:spcPct val="0"/>
        </a:spcBef>
        <a:spcAft>
          <a:spcPct val="0"/>
        </a:spcAft>
        <a:defRPr sz="4400">
          <a:solidFill>
            <a:schemeClr val="tx2"/>
          </a:solidFill>
          <a:latin typeface="Arial" charset="0"/>
        </a:defRPr>
      </a:lvl6pPr>
      <a:lvl7pPr marL="914144" algn="ctr" rtl="0" eaLnBrk="1" fontAlgn="base" hangingPunct="1">
        <a:spcBef>
          <a:spcPct val="0"/>
        </a:spcBef>
        <a:spcAft>
          <a:spcPct val="0"/>
        </a:spcAft>
        <a:defRPr sz="4400">
          <a:solidFill>
            <a:schemeClr val="tx2"/>
          </a:solidFill>
          <a:latin typeface="Arial" charset="0"/>
        </a:defRPr>
      </a:lvl7pPr>
      <a:lvl8pPr marL="1371216" algn="ctr" rtl="0" eaLnBrk="1" fontAlgn="base" hangingPunct="1">
        <a:spcBef>
          <a:spcPct val="0"/>
        </a:spcBef>
        <a:spcAft>
          <a:spcPct val="0"/>
        </a:spcAft>
        <a:defRPr sz="4400">
          <a:solidFill>
            <a:schemeClr val="tx2"/>
          </a:solidFill>
          <a:latin typeface="Arial" charset="0"/>
        </a:defRPr>
      </a:lvl8pPr>
      <a:lvl9pPr marL="1828288" algn="ctr" rtl="0" eaLnBrk="1" fontAlgn="base" hangingPunct="1">
        <a:spcBef>
          <a:spcPct val="0"/>
        </a:spcBef>
        <a:spcAft>
          <a:spcPct val="0"/>
        </a:spcAft>
        <a:defRPr sz="4400">
          <a:solidFill>
            <a:schemeClr val="tx2"/>
          </a:solidFill>
          <a:latin typeface="Arial" charset="0"/>
        </a:defRPr>
      </a:lvl9pPr>
    </p:titleStyle>
    <p:bodyStyle>
      <a:lvl1pPr marL="342804" indent="-342804"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742" indent="-285670" algn="l" rtl="0" eaLnBrk="1" fontAlgn="base" hangingPunct="1">
        <a:spcBef>
          <a:spcPct val="20000"/>
        </a:spcBef>
        <a:spcAft>
          <a:spcPct val="0"/>
        </a:spcAft>
        <a:buChar char="–"/>
        <a:defRPr sz="2800">
          <a:solidFill>
            <a:schemeClr val="tx1"/>
          </a:solidFill>
          <a:latin typeface="+mn-lt"/>
          <a:ea typeface="ＭＳ Ｐゴシック" charset="-128"/>
        </a:defRPr>
      </a:lvl2pPr>
      <a:lvl3pPr marL="1142680" indent="-228536" algn="l" rtl="0" eaLnBrk="1" fontAlgn="base" hangingPunct="1">
        <a:spcBef>
          <a:spcPct val="20000"/>
        </a:spcBef>
        <a:spcAft>
          <a:spcPct val="0"/>
        </a:spcAft>
        <a:buChar char="•"/>
        <a:defRPr sz="2400">
          <a:solidFill>
            <a:schemeClr val="tx1"/>
          </a:solidFill>
          <a:latin typeface="+mn-lt"/>
          <a:ea typeface="ＭＳ Ｐゴシック" charset="-128"/>
        </a:defRPr>
      </a:lvl3pPr>
      <a:lvl4pPr marL="1599752" indent="-228536" algn="l" rtl="0" eaLnBrk="1" fontAlgn="base" hangingPunct="1">
        <a:spcBef>
          <a:spcPct val="20000"/>
        </a:spcBef>
        <a:spcAft>
          <a:spcPct val="0"/>
        </a:spcAft>
        <a:buChar char="–"/>
        <a:defRPr sz="2000">
          <a:solidFill>
            <a:schemeClr val="tx1"/>
          </a:solidFill>
          <a:latin typeface="+mn-lt"/>
          <a:ea typeface="ＭＳ Ｐゴシック" charset="-128"/>
        </a:defRPr>
      </a:lvl4pPr>
      <a:lvl5pPr marL="2056824" indent="-228536" algn="l" rtl="0" eaLnBrk="1" fontAlgn="base" hangingPunct="1">
        <a:spcBef>
          <a:spcPct val="20000"/>
        </a:spcBef>
        <a:spcAft>
          <a:spcPct val="0"/>
        </a:spcAft>
        <a:buChar char="»"/>
        <a:defRPr sz="2000">
          <a:solidFill>
            <a:schemeClr val="tx1"/>
          </a:solidFill>
          <a:latin typeface="+mn-lt"/>
          <a:ea typeface="ＭＳ Ｐゴシック" charset="-128"/>
        </a:defRPr>
      </a:lvl5pPr>
      <a:lvl6pPr marL="2513896" indent="-228536" algn="l" rtl="0" eaLnBrk="1" fontAlgn="base" hangingPunct="1">
        <a:spcBef>
          <a:spcPct val="20000"/>
        </a:spcBef>
        <a:spcAft>
          <a:spcPct val="0"/>
        </a:spcAft>
        <a:buChar char="»"/>
        <a:defRPr sz="2000">
          <a:solidFill>
            <a:schemeClr val="tx1"/>
          </a:solidFill>
          <a:latin typeface="+mn-lt"/>
        </a:defRPr>
      </a:lvl6pPr>
      <a:lvl7pPr marL="2970968" indent="-228536" algn="l" rtl="0" eaLnBrk="1" fontAlgn="base" hangingPunct="1">
        <a:spcBef>
          <a:spcPct val="20000"/>
        </a:spcBef>
        <a:spcAft>
          <a:spcPct val="0"/>
        </a:spcAft>
        <a:buChar char="»"/>
        <a:defRPr sz="2000">
          <a:solidFill>
            <a:schemeClr val="tx1"/>
          </a:solidFill>
          <a:latin typeface="+mn-lt"/>
        </a:defRPr>
      </a:lvl7pPr>
      <a:lvl8pPr marL="3428040" indent="-228536" algn="l" rtl="0" eaLnBrk="1" fontAlgn="base" hangingPunct="1">
        <a:spcBef>
          <a:spcPct val="20000"/>
        </a:spcBef>
        <a:spcAft>
          <a:spcPct val="0"/>
        </a:spcAft>
        <a:buChar char="»"/>
        <a:defRPr sz="2000">
          <a:solidFill>
            <a:schemeClr val="tx1"/>
          </a:solidFill>
          <a:latin typeface="+mn-lt"/>
        </a:defRPr>
      </a:lvl8pPr>
      <a:lvl9pPr marL="3885112" indent="-228536"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144" rtl="0" eaLnBrk="1" latinLnBrk="0" hangingPunct="1">
        <a:defRPr sz="1800" kern="1200">
          <a:solidFill>
            <a:schemeClr val="tx1"/>
          </a:solidFill>
          <a:latin typeface="+mn-lt"/>
          <a:ea typeface="+mn-ea"/>
          <a:cs typeface="+mn-cs"/>
        </a:defRPr>
      </a:lvl1pPr>
      <a:lvl2pPr marL="457072" algn="l" defTabSz="914144" rtl="0" eaLnBrk="1" latinLnBrk="0" hangingPunct="1">
        <a:defRPr sz="1800" kern="1200">
          <a:solidFill>
            <a:schemeClr val="tx1"/>
          </a:solidFill>
          <a:latin typeface="+mn-lt"/>
          <a:ea typeface="+mn-ea"/>
          <a:cs typeface="+mn-cs"/>
        </a:defRPr>
      </a:lvl2pPr>
      <a:lvl3pPr marL="914144" algn="l" defTabSz="914144" rtl="0" eaLnBrk="1" latinLnBrk="0" hangingPunct="1">
        <a:defRPr sz="1800" kern="1200">
          <a:solidFill>
            <a:schemeClr val="tx1"/>
          </a:solidFill>
          <a:latin typeface="+mn-lt"/>
          <a:ea typeface="+mn-ea"/>
          <a:cs typeface="+mn-cs"/>
        </a:defRPr>
      </a:lvl3pPr>
      <a:lvl4pPr marL="1371216" algn="l" defTabSz="914144" rtl="0" eaLnBrk="1" latinLnBrk="0" hangingPunct="1">
        <a:defRPr sz="1800" kern="1200">
          <a:solidFill>
            <a:schemeClr val="tx1"/>
          </a:solidFill>
          <a:latin typeface="+mn-lt"/>
          <a:ea typeface="+mn-ea"/>
          <a:cs typeface="+mn-cs"/>
        </a:defRPr>
      </a:lvl4pPr>
      <a:lvl5pPr marL="1828288" algn="l" defTabSz="914144" rtl="0" eaLnBrk="1" latinLnBrk="0" hangingPunct="1">
        <a:defRPr sz="1800" kern="1200">
          <a:solidFill>
            <a:schemeClr val="tx1"/>
          </a:solidFill>
          <a:latin typeface="+mn-lt"/>
          <a:ea typeface="+mn-ea"/>
          <a:cs typeface="+mn-cs"/>
        </a:defRPr>
      </a:lvl5pPr>
      <a:lvl6pPr marL="2285360" algn="l" defTabSz="914144" rtl="0" eaLnBrk="1" latinLnBrk="0" hangingPunct="1">
        <a:defRPr sz="1800" kern="1200">
          <a:solidFill>
            <a:schemeClr val="tx1"/>
          </a:solidFill>
          <a:latin typeface="+mn-lt"/>
          <a:ea typeface="+mn-ea"/>
          <a:cs typeface="+mn-cs"/>
        </a:defRPr>
      </a:lvl6pPr>
      <a:lvl7pPr marL="2742432" algn="l" defTabSz="914144" rtl="0" eaLnBrk="1" latinLnBrk="0" hangingPunct="1">
        <a:defRPr sz="1800" kern="1200">
          <a:solidFill>
            <a:schemeClr val="tx1"/>
          </a:solidFill>
          <a:latin typeface="+mn-lt"/>
          <a:ea typeface="+mn-ea"/>
          <a:cs typeface="+mn-cs"/>
        </a:defRPr>
      </a:lvl7pPr>
      <a:lvl8pPr marL="3199504" algn="l" defTabSz="914144" rtl="0" eaLnBrk="1" latinLnBrk="0" hangingPunct="1">
        <a:defRPr sz="1800" kern="1200">
          <a:solidFill>
            <a:schemeClr val="tx1"/>
          </a:solidFill>
          <a:latin typeface="+mn-lt"/>
          <a:ea typeface="+mn-ea"/>
          <a:cs typeface="+mn-cs"/>
        </a:defRPr>
      </a:lvl8pPr>
      <a:lvl9pPr marL="3656576" algn="l" defTabSz="91414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8.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hyperlink" Target="http://www.mehi.masstech.org/Icons"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mehi.masstech.org/Icons" TargetMode="External"/><Relationship Id="rId2" Type="http://schemas.openxmlformats.org/officeDocument/2006/relationships/image" Target="../media/image2.jpeg"/><Relationship Id="rId1" Type="http://schemas.openxmlformats.org/officeDocument/2006/relationships/slideLayout" Target="../slideLayouts/slideLayout8.xml"/><Relationship Id="rId4" Type="http://schemas.openxmlformats.org/officeDocument/2006/relationships/hyperlink" Target="https://www.masshiway.net/Resources/HIE_Spotlight_Stories/Merrimack_Valley_ACO"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Rectangle 36"/>
          <p:cNvSpPr/>
          <p:nvPr/>
        </p:nvSpPr>
        <p:spPr bwMode="auto">
          <a:xfrm>
            <a:off x="352425" y="1663503"/>
            <a:ext cx="8382000" cy="3904538"/>
          </a:xfrm>
          <a:prstGeom prst="rect">
            <a:avLst/>
          </a:prstGeom>
          <a:solidFill>
            <a:srgbClr val="ECEEEC"/>
          </a:solidFill>
          <a:ln w="12700" cap="flat" cmpd="sng" algn="ctr">
            <a:solidFill>
              <a:schemeClr val="accent2">
                <a:alpha val="30000"/>
              </a:schemeClr>
            </a:solidFill>
            <a:prstDash val="sysDot"/>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pic>
        <p:nvPicPr>
          <p:cNvPr id="29" name="Picture 28" descr="use-case-arrows.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0000" y="2382076"/>
            <a:ext cx="4059936" cy="2496312"/>
          </a:xfrm>
          <a:prstGeom prst="rect">
            <a:avLst/>
          </a:prstGeom>
        </p:spPr>
      </p:pic>
      <p:sp>
        <p:nvSpPr>
          <p:cNvPr id="18" name="Folded Corner 17"/>
          <p:cNvSpPr/>
          <p:nvPr/>
        </p:nvSpPr>
        <p:spPr>
          <a:xfrm>
            <a:off x="4029054" y="1940003"/>
            <a:ext cx="1058994" cy="1038586"/>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wrap="square" lIns="91440" tIns="182880" rIns="91440" bIns="0" rtlCol="0" anchor="ctr">
            <a:noAutofit/>
          </a:bodyPr>
          <a:lstStyle/>
          <a:p>
            <a:pPr algn="ctr" defTabSz="430213">
              <a:lnSpc>
                <a:spcPts val="1300"/>
              </a:lnSpc>
            </a:pPr>
            <a:r>
              <a:rPr lang="en-US" sz="950" dirty="0" smtClean="0">
                <a:solidFill>
                  <a:srgbClr val="012653"/>
                </a:solidFill>
                <a:cs typeface="Arial"/>
              </a:rPr>
              <a:t>Care Plan sent via Direct Message from Family Continuity to MVACO</a:t>
            </a:r>
            <a:endParaRPr lang="en-US" sz="950" dirty="0">
              <a:solidFill>
                <a:srgbClr val="012653"/>
              </a:solidFill>
              <a:cs typeface="Arial"/>
            </a:endParaRPr>
          </a:p>
        </p:txBody>
      </p:sp>
      <p:sp>
        <p:nvSpPr>
          <p:cNvPr id="25" name="Folded Corner 24"/>
          <p:cNvSpPr/>
          <p:nvPr/>
        </p:nvSpPr>
        <p:spPr>
          <a:xfrm>
            <a:off x="4029053" y="4214687"/>
            <a:ext cx="1131422" cy="1104984"/>
          </a:xfrm>
          <a:prstGeom prst="foldedCorner">
            <a:avLst/>
          </a:prstGeom>
          <a:solidFill>
            <a:srgbClr val="7CA5D7"/>
          </a:solidFill>
          <a:ln>
            <a:noFill/>
          </a:ln>
          <a:effectLst/>
        </p:spPr>
        <p:style>
          <a:lnRef idx="1">
            <a:schemeClr val="accent1"/>
          </a:lnRef>
          <a:fillRef idx="3">
            <a:schemeClr val="accent1"/>
          </a:fillRef>
          <a:effectRef idx="2">
            <a:schemeClr val="accent1"/>
          </a:effectRef>
          <a:fontRef idx="minor">
            <a:schemeClr val="lt1"/>
          </a:fontRef>
        </p:style>
        <p:txBody>
          <a:bodyPr lIns="91440" tIns="274320" rIns="91440" bIns="91440" rtlCol="0" anchor="ctr">
            <a:noAutofit/>
          </a:bodyPr>
          <a:lstStyle/>
          <a:p>
            <a:pPr algn="ctr">
              <a:lnSpc>
                <a:spcPts val="1300"/>
              </a:lnSpc>
            </a:pPr>
            <a:r>
              <a:rPr lang="en-US" sz="950" dirty="0" smtClean="0">
                <a:solidFill>
                  <a:srgbClr val="012653"/>
                </a:solidFill>
                <a:cs typeface="Arial"/>
              </a:rPr>
              <a:t>PCP sends reviewed and signed Care Plan back to Family Continuity via Direct Message</a:t>
            </a:r>
            <a:endParaRPr lang="en-US" sz="950" dirty="0">
              <a:solidFill>
                <a:srgbClr val="012653"/>
              </a:solidFill>
              <a:cs typeface="Arial"/>
            </a:endParaRPr>
          </a:p>
        </p:txBody>
      </p:sp>
      <p:sp>
        <p:nvSpPr>
          <p:cNvPr id="27" name="Oval 21"/>
          <p:cNvSpPr>
            <a:spLocks noChangeArrowheads="1"/>
          </p:cNvSpPr>
          <p:nvPr/>
        </p:nvSpPr>
        <p:spPr bwMode="auto">
          <a:xfrm>
            <a:off x="6324600" y="2571750"/>
            <a:ext cx="2133600" cy="2130425"/>
          </a:xfrm>
          <a:prstGeom prst="ellipse">
            <a:avLst/>
          </a:prstGeom>
          <a:solidFill>
            <a:schemeClr val="bg1"/>
          </a:solidFill>
          <a:ln>
            <a:noFill/>
          </a:ln>
          <a:extLst/>
        </p:spPr>
        <p:txBody>
          <a:bodyPr wrap="none" anchor="ctr"/>
          <a:lstStyle/>
          <a:p>
            <a:endParaRPr lang="en-US"/>
          </a:p>
        </p:txBody>
      </p:sp>
      <p:sp>
        <p:nvSpPr>
          <p:cNvPr id="33" name="Oval 25"/>
          <p:cNvSpPr>
            <a:spLocks noChangeArrowheads="1"/>
          </p:cNvSpPr>
          <p:nvPr/>
        </p:nvSpPr>
        <p:spPr bwMode="auto">
          <a:xfrm>
            <a:off x="685800" y="2571750"/>
            <a:ext cx="2133600" cy="2130425"/>
          </a:xfrm>
          <a:prstGeom prst="ellipse">
            <a:avLst/>
          </a:prstGeom>
          <a:solidFill>
            <a:schemeClr val="bg1"/>
          </a:solidFill>
          <a:ln>
            <a:noFill/>
          </a:ln>
          <a:extLst/>
        </p:spPr>
        <p:txBody>
          <a:bodyPr wrap="none" anchor="ctr"/>
          <a:lstStyle/>
          <a:p>
            <a:endParaRPr lang="en-US"/>
          </a:p>
        </p:txBody>
      </p:sp>
      <p:sp>
        <p:nvSpPr>
          <p:cNvPr id="21" name="TextBox 20"/>
          <p:cNvSpPr txBox="1"/>
          <p:nvPr/>
        </p:nvSpPr>
        <p:spPr>
          <a:xfrm>
            <a:off x="6691377" y="4116560"/>
            <a:ext cx="1423922" cy="430887"/>
          </a:xfrm>
          <a:prstGeom prst="rect">
            <a:avLst/>
          </a:prstGeom>
          <a:noFill/>
        </p:spPr>
        <p:txBody>
          <a:bodyPr wrap="square" rtlCol="0">
            <a:spAutoFit/>
          </a:bodyPr>
          <a:lstStyle/>
          <a:p>
            <a:pPr algn="ctr"/>
            <a:r>
              <a:rPr lang="en-US" sz="1100" b="1" dirty="0" smtClean="0">
                <a:solidFill>
                  <a:srgbClr val="012653"/>
                </a:solidFill>
                <a:cs typeface="Arial"/>
              </a:rPr>
              <a:t>Merrimack Valley ACO</a:t>
            </a:r>
            <a:endParaRPr lang="en-US" sz="1100" b="1" dirty="0">
              <a:solidFill>
                <a:srgbClr val="012653"/>
              </a:solidFill>
              <a:cs typeface="Arial"/>
            </a:endParaRPr>
          </a:p>
        </p:txBody>
      </p:sp>
      <p:sp>
        <p:nvSpPr>
          <p:cNvPr id="22" name="TextBox 21"/>
          <p:cNvSpPr txBox="1"/>
          <p:nvPr/>
        </p:nvSpPr>
        <p:spPr>
          <a:xfrm>
            <a:off x="1078907" y="3997815"/>
            <a:ext cx="1360170" cy="430887"/>
          </a:xfrm>
          <a:prstGeom prst="rect">
            <a:avLst/>
          </a:prstGeom>
          <a:noFill/>
        </p:spPr>
        <p:txBody>
          <a:bodyPr wrap="square" rtlCol="0">
            <a:spAutoFit/>
          </a:bodyPr>
          <a:lstStyle/>
          <a:p>
            <a:pPr algn="ctr"/>
            <a:r>
              <a:rPr lang="en-US" sz="1100" b="1" dirty="0" smtClean="0">
                <a:solidFill>
                  <a:srgbClr val="012653"/>
                </a:solidFill>
                <a:cs typeface="Arial"/>
              </a:rPr>
              <a:t>FAMILY CONTINUITY</a:t>
            </a:r>
            <a:endParaRPr lang="en-US" sz="1100" b="1" dirty="0">
              <a:solidFill>
                <a:srgbClr val="012653"/>
              </a:solidFill>
              <a:cs typeface="Arial"/>
            </a:endParaRPr>
          </a:p>
        </p:txBody>
      </p:sp>
      <p:sp>
        <p:nvSpPr>
          <p:cNvPr id="44" name="Rectangle 16"/>
          <p:cNvSpPr>
            <a:spLocks noChangeArrowheads="1"/>
          </p:cNvSpPr>
          <p:nvPr/>
        </p:nvSpPr>
        <p:spPr bwMode="auto">
          <a:xfrm>
            <a:off x="1177290" y="5798820"/>
            <a:ext cx="7585710" cy="685800"/>
          </a:xfrm>
          <a:prstGeom prst="rect">
            <a:avLst/>
          </a:prstGeom>
          <a:noFill/>
          <a:ln w="9525">
            <a:solidFill>
              <a:srgbClr val="F37E2D"/>
            </a:solidFill>
            <a:miter lim="800000"/>
            <a:headEnd/>
            <a:tailEnd/>
          </a:ln>
        </p:spPr>
        <p:txBody>
          <a:bodyPr lIns="182880" rIns="182880" anchor="ctr"/>
          <a:lstStyle/>
          <a:p>
            <a:r>
              <a:rPr lang="en-US" sz="1200" dirty="0">
                <a:solidFill>
                  <a:srgbClr val="012653"/>
                </a:solidFill>
              </a:rPr>
              <a:t>Facilitate </a:t>
            </a:r>
            <a:r>
              <a:rPr lang="en-US" sz="1200" dirty="0" smtClean="0">
                <a:solidFill>
                  <a:srgbClr val="012653"/>
                </a:solidFill>
              </a:rPr>
              <a:t>the electronic exchange of care plans between </a:t>
            </a:r>
            <a:r>
              <a:rPr lang="en-US" sz="1200" dirty="0" err="1" smtClean="0">
                <a:solidFill>
                  <a:srgbClr val="012653"/>
                </a:solidFill>
              </a:rPr>
              <a:t>MassHealth</a:t>
            </a:r>
            <a:r>
              <a:rPr lang="en-US" sz="1200" dirty="0" smtClean="0">
                <a:solidFill>
                  <a:srgbClr val="012653"/>
                </a:solidFill>
              </a:rPr>
              <a:t> Accountable Care Organizations and Community Partners to reduce time delays and attain better patient outcomes.</a:t>
            </a:r>
            <a:endParaRPr lang="en-US" sz="1100" dirty="0">
              <a:solidFill>
                <a:srgbClr val="012653"/>
              </a:solidFill>
            </a:endParaRPr>
          </a:p>
        </p:txBody>
      </p:sp>
      <p:sp>
        <p:nvSpPr>
          <p:cNvPr id="45" name="Rectangle 17"/>
          <p:cNvSpPr>
            <a:spLocks noChangeArrowheads="1"/>
          </p:cNvSpPr>
          <p:nvPr/>
        </p:nvSpPr>
        <p:spPr bwMode="auto">
          <a:xfrm>
            <a:off x="381000" y="5798820"/>
            <a:ext cx="685800" cy="685800"/>
          </a:xfrm>
          <a:prstGeom prst="rect">
            <a:avLst/>
          </a:prstGeom>
          <a:noFill/>
          <a:ln w="9525">
            <a:solidFill>
              <a:srgbClr val="F37E2D"/>
            </a:solidFill>
            <a:miter lim="800000"/>
            <a:headEnd/>
            <a:tailEnd/>
          </a:ln>
          <a:extLst>
            <a:ext uri="{909E8E84-426E-40dd-AFC4-6F175D3DCCD1}">
              <a14:hiddenFill xmlns:a14="http://schemas.microsoft.com/office/drawing/2010/main" xmlns="">
                <a:solidFill>
                  <a:schemeClr val="bg1"/>
                </a:solidFill>
              </a14:hiddenFill>
            </a:ext>
          </a:extLst>
        </p:spPr>
        <p:txBody>
          <a:bodyPr wrap="none" anchor="ctr"/>
          <a:lstStyle/>
          <a:p>
            <a:endParaRPr lang="en-US"/>
          </a:p>
        </p:txBody>
      </p:sp>
      <p:sp>
        <p:nvSpPr>
          <p:cNvPr id="46" name="Rectangle 18"/>
          <p:cNvSpPr>
            <a:spLocks noChangeArrowheads="1"/>
          </p:cNvSpPr>
          <p:nvPr/>
        </p:nvSpPr>
        <p:spPr bwMode="auto">
          <a:xfrm>
            <a:off x="398463" y="6011545"/>
            <a:ext cx="668337" cy="290513"/>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a:spAutoFit/>
          </a:bodyPr>
          <a:lstStyle/>
          <a:p>
            <a:pPr algn="ctr"/>
            <a:r>
              <a:rPr lang="en-US" sz="1300">
                <a:solidFill>
                  <a:srgbClr val="F37E2D"/>
                </a:solidFill>
              </a:rPr>
              <a:t>GOAL</a:t>
            </a:r>
          </a:p>
        </p:txBody>
      </p:sp>
      <p:pic>
        <p:nvPicPr>
          <p:cNvPr id="52" name="Picture 51"/>
          <p:cNvPicPr>
            <a:picLocks noChangeAspect="1"/>
          </p:cNvPicPr>
          <p:nvPr/>
        </p:nvPicPr>
        <p:blipFill>
          <a:blip r:embed="rId3"/>
          <a:srcRect r="-38" b="9999"/>
          <a:stretch>
            <a:fillRect/>
          </a:stretch>
        </p:blipFill>
        <p:spPr>
          <a:xfrm>
            <a:off x="4" y="788670"/>
            <a:ext cx="9159246" cy="45720"/>
          </a:xfrm>
          <a:prstGeom prst="rect">
            <a:avLst/>
          </a:prstGeom>
          <a:effectLst/>
        </p:spPr>
      </p:pic>
      <p:sp>
        <p:nvSpPr>
          <p:cNvPr id="54" name="TextBox 53"/>
          <p:cNvSpPr txBox="1"/>
          <p:nvPr/>
        </p:nvSpPr>
        <p:spPr>
          <a:xfrm>
            <a:off x="0" y="872391"/>
            <a:ext cx="9144000" cy="646331"/>
          </a:xfrm>
          <a:prstGeom prst="rect">
            <a:avLst/>
          </a:prstGeom>
          <a:noFill/>
        </p:spPr>
        <p:txBody>
          <a:bodyPr wrap="square" rtlCol="0">
            <a:spAutoFit/>
          </a:bodyPr>
          <a:lstStyle/>
          <a:p>
            <a:pPr algn="ctr"/>
            <a:r>
              <a:rPr lang="en-US" b="1" dirty="0">
                <a:solidFill>
                  <a:srgbClr val="F37E2D"/>
                </a:solidFill>
              </a:rPr>
              <a:t>CARE PLAN DOCUMENT EXCHANGE BETWEEN</a:t>
            </a:r>
            <a:br>
              <a:rPr lang="en-US" b="1" dirty="0">
                <a:solidFill>
                  <a:srgbClr val="F37E2D"/>
                </a:solidFill>
              </a:rPr>
            </a:br>
            <a:r>
              <a:rPr lang="en-US" b="1" dirty="0">
                <a:solidFill>
                  <a:srgbClr val="F37E2D"/>
                </a:solidFill>
              </a:rPr>
              <a:t>A MASSHEALTH ACO AND </a:t>
            </a:r>
            <a:r>
              <a:rPr lang="en-US" b="1" dirty="0" smtClean="0">
                <a:solidFill>
                  <a:srgbClr val="F37E2D"/>
                </a:solidFill>
              </a:rPr>
              <a:t>ITS COMMUNITY </a:t>
            </a:r>
            <a:r>
              <a:rPr lang="en-US" b="1" dirty="0">
                <a:solidFill>
                  <a:srgbClr val="F37E2D"/>
                </a:solidFill>
              </a:rPr>
              <a:t>PARTNERS</a:t>
            </a:r>
          </a:p>
        </p:txBody>
      </p:sp>
      <p:sp>
        <p:nvSpPr>
          <p:cNvPr id="56" name="TextBox 55"/>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4"/>
              </a:rPr>
              <a:t>mehi.masstech.org/Icons</a:t>
            </a:r>
            <a:r>
              <a:rPr lang="en-US" sz="900" dirty="0" smtClean="0"/>
              <a:t> </a:t>
            </a:r>
            <a:endParaRPr lang="en-US" sz="900" dirty="0"/>
          </a:p>
        </p:txBody>
      </p:sp>
      <p:sp>
        <p:nvSpPr>
          <p:cNvPr id="23" name="TextBox 22"/>
          <p:cNvSpPr txBox="1"/>
          <p:nvPr/>
        </p:nvSpPr>
        <p:spPr>
          <a:xfrm>
            <a:off x="2926081" y="0"/>
            <a:ext cx="323468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184460" y="2979077"/>
            <a:ext cx="1129119" cy="976409"/>
          </a:xfrm>
          <a:prstGeom prst="rect">
            <a:avLst/>
          </a:prstGeom>
        </p:spPr>
      </p:pic>
      <p:pic>
        <p:nvPicPr>
          <p:cNvPr id="2" name="Picture 1"/>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842524" y="2940107"/>
            <a:ext cx="1219306" cy="1133954"/>
          </a:xfrm>
          <a:prstGeom prst="rect">
            <a:avLst/>
          </a:prstGeom>
        </p:spPr>
      </p:pic>
    </p:spTree>
    <p:extLst>
      <p:ext uri="{BB962C8B-B14F-4D97-AF65-F5344CB8AC3E}">
        <p14:creationId xmlns:p14="http://schemas.microsoft.com/office/powerpoint/2010/main" val="17719008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Rectangle 5"/>
          <p:cNvSpPr>
            <a:spLocks noChangeArrowheads="1"/>
          </p:cNvSpPr>
          <p:nvPr/>
        </p:nvSpPr>
        <p:spPr bwMode="auto">
          <a:xfrm>
            <a:off x="381000" y="1657350"/>
            <a:ext cx="8382000" cy="4865370"/>
          </a:xfrm>
          <a:prstGeom prst="rect">
            <a:avLst/>
          </a:prstGeom>
          <a:solidFill>
            <a:srgbClr val="ECEEEC"/>
          </a:solidFill>
          <a:ln w="9525" cap="rnd">
            <a:solidFill>
              <a:srgbClr val="F37E2D"/>
            </a:solidFill>
            <a:prstDash val="sysDot"/>
            <a:miter lim="800000"/>
            <a:headEnd/>
            <a:tailEnd/>
          </a:ln>
        </p:spPr>
        <p:txBody>
          <a:bodyPr wrap="none" anchor="ctr"/>
          <a:lstStyle/>
          <a:p>
            <a:endParaRPr lang="en-US"/>
          </a:p>
        </p:txBody>
      </p:sp>
      <p:grpSp>
        <p:nvGrpSpPr>
          <p:cNvPr id="18" name="Group 17"/>
          <p:cNvGrpSpPr/>
          <p:nvPr/>
        </p:nvGrpSpPr>
        <p:grpSpPr>
          <a:xfrm>
            <a:off x="5219700" y="1743805"/>
            <a:ext cx="3432810" cy="4536298"/>
            <a:chOff x="5334000" y="1743805"/>
            <a:chExt cx="3181350" cy="4536298"/>
          </a:xfrm>
        </p:grpSpPr>
        <p:sp>
          <p:nvSpPr>
            <p:cNvPr id="5" name="Rectangle 8"/>
            <p:cNvSpPr>
              <a:spLocks noChangeArrowheads="1"/>
            </p:cNvSpPr>
            <p:nvPr/>
          </p:nvSpPr>
          <p:spPr bwMode="auto">
            <a:xfrm>
              <a:off x="5349875" y="2186675"/>
              <a:ext cx="3165475" cy="4093428"/>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r>
                <a:rPr lang="en-US" sz="950" dirty="0" smtClean="0"/>
                <a:t>Merrimack Valley ACO (MVACO) regularly exchanges </a:t>
              </a:r>
              <a:r>
                <a:rPr lang="en-US" sz="950" dirty="0"/>
                <a:t>care plans </a:t>
              </a:r>
              <a:r>
                <a:rPr lang="en-US" sz="950" dirty="0" smtClean="0"/>
                <a:t>with its </a:t>
              </a:r>
              <a:r>
                <a:rPr lang="en-US" sz="950" dirty="0" err="1" smtClean="0"/>
                <a:t>MassHealth</a:t>
              </a:r>
              <a:r>
                <a:rPr lang="en-US" sz="950" dirty="0" smtClean="0"/>
                <a:t> </a:t>
              </a:r>
              <a:r>
                <a:rPr lang="en-US" sz="950" dirty="0"/>
                <a:t>Community Partners, including Family </a:t>
              </a:r>
              <a:r>
                <a:rPr lang="en-US" sz="950" dirty="0" smtClean="0"/>
                <a:t>Continuity</a:t>
              </a:r>
              <a:r>
                <a:rPr lang="en-US" sz="950" dirty="0"/>
                <a:t>. </a:t>
              </a:r>
              <a:r>
                <a:rPr lang="en-US" sz="950" dirty="0" smtClean="0"/>
                <a:t>Under </a:t>
              </a:r>
              <a:r>
                <a:rPr lang="en-US" sz="950" dirty="0"/>
                <a:t>the </a:t>
              </a:r>
              <a:r>
                <a:rPr lang="en-US" sz="950" dirty="0" err="1"/>
                <a:t>MassHealth</a:t>
              </a:r>
              <a:r>
                <a:rPr lang="en-US" sz="950" dirty="0"/>
                <a:t> ACO program</a:t>
              </a:r>
              <a:r>
                <a:rPr lang="en-US" sz="950" dirty="0" smtClean="0"/>
                <a:t>, the </a:t>
              </a:r>
              <a:r>
                <a:rPr lang="en-US" sz="950" dirty="0"/>
                <a:t>Community Partners provide behavioral health or </a:t>
              </a:r>
              <a:r>
                <a:rPr lang="en-US" sz="950" dirty="0" smtClean="0"/>
                <a:t>long-term </a:t>
              </a:r>
              <a:r>
                <a:rPr lang="en-US" sz="950" dirty="0"/>
                <a:t>support and services to </a:t>
              </a:r>
              <a:r>
                <a:rPr lang="en-US" sz="950" dirty="0" err="1"/>
                <a:t>MassHealth</a:t>
              </a:r>
              <a:r>
                <a:rPr lang="en-US" sz="950" dirty="0"/>
                <a:t>-covered patients. Family Continuity is a non-profit mental health and social services agency that supports Eastern and Central Massachusetts.</a:t>
              </a:r>
              <a:endParaRPr lang="en-US" sz="950" dirty="0" smtClean="0"/>
            </a:p>
            <a:p>
              <a:endParaRPr lang="en-US" sz="950" dirty="0"/>
            </a:p>
            <a:p>
              <a:r>
                <a:rPr lang="en-US" sz="950" dirty="0"/>
                <a:t>Care plans are generated </a:t>
              </a:r>
              <a:r>
                <a:rPr lang="en-US" sz="950" dirty="0" smtClean="0"/>
                <a:t>by a </a:t>
              </a:r>
              <a:r>
                <a:rPr lang="en-US" sz="950" dirty="0"/>
                <a:t>Community </a:t>
              </a:r>
              <a:r>
                <a:rPr lang="en-US" sz="950" dirty="0" smtClean="0"/>
                <a:t>Partner </a:t>
              </a:r>
              <a:r>
                <a:rPr lang="en-US" sz="950" dirty="0"/>
                <a:t>to assist providers in keeping their shared patients safe, healthy, and out of the hospital. A</a:t>
              </a:r>
              <a:r>
                <a:rPr lang="en-US" sz="950" dirty="0" smtClean="0"/>
                <a:t> </a:t>
              </a:r>
              <a:r>
                <a:rPr lang="en-US" sz="950" dirty="0"/>
                <a:t>Community Partner works with </a:t>
              </a:r>
              <a:r>
                <a:rPr lang="en-US" sz="950" dirty="0" smtClean="0"/>
                <a:t>their </a:t>
              </a:r>
              <a:r>
                <a:rPr lang="en-US" sz="950" dirty="0"/>
                <a:t>patient to complete a care plan, and the plan is then sent to MVACO for the patient’s Primary Care Physician (PCP) to review, update as needed, and sign. The PCP then sends the signed care plan back to the Community Partner. </a:t>
              </a:r>
            </a:p>
            <a:p>
              <a:endParaRPr lang="en-US" sz="950" dirty="0" smtClean="0"/>
            </a:p>
            <a:p>
              <a:r>
                <a:rPr lang="en-US" sz="950" dirty="0" smtClean="0"/>
                <a:t>In the past, MVACO and Family Continuity used faxes and phone calls to communicate. As this method took significant time to complete, MVACO </a:t>
              </a:r>
              <a:r>
                <a:rPr lang="en-US" sz="950" dirty="0"/>
                <a:t>worked with Family Continuity and HIway Account Managers to implement an electronic workflow that improved the process of </a:t>
              </a:r>
              <a:r>
                <a:rPr lang="en-US" sz="950" dirty="0" smtClean="0"/>
                <a:t>exchanging </a:t>
              </a:r>
              <a:r>
                <a:rPr lang="en-US" sz="950" dirty="0"/>
                <a:t>the care plans. In the new workflow, a staff member at Family Continuity electronically sends the care plan </a:t>
              </a:r>
              <a:r>
                <a:rPr lang="en-US" sz="950" dirty="0" smtClean="0"/>
                <a:t>to MVACO via </a:t>
              </a:r>
              <a:r>
                <a:rPr lang="en-US" sz="950" dirty="0"/>
                <a:t>Direct Messaging </a:t>
              </a:r>
              <a:r>
                <a:rPr lang="en-US" sz="950" dirty="0" smtClean="0"/>
                <a:t>over </a:t>
              </a:r>
              <a:r>
                <a:rPr lang="en-US" sz="950" dirty="0"/>
                <a:t>the Mass </a:t>
              </a:r>
              <a:r>
                <a:rPr lang="en-US" sz="950" dirty="0" err="1" smtClean="0"/>
                <a:t>HIway</a:t>
              </a:r>
              <a:r>
                <a:rPr lang="en-US" sz="950" dirty="0" smtClean="0"/>
                <a:t>. Once </a:t>
              </a:r>
              <a:r>
                <a:rPr lang="en-US" sz="950" dirty="0"/>
                <a:t>the </a:t>
              </a:r>
              <a:r>
                <a:rPr lang="en-US" sz="950" dirty="0" smtClean="0"/>
                <a:t>care </a:t>
              </a:r>
              <a:r>
                <a:rPr lang="en-US" sz="950" dirty="0"/>
                <a:t>plan is received, it is forwarded to the </a:t>
              </a:r>
              <a:r>
                <a:rPr lang="en-US" sz="950" dirty="0" smtClean="0"/>
                <a:t>appropriate </a:t>
              </a:r>
              <a:r>
                <a:rPr lang="en-US" sz="950" dirty="0"/>
                <a:t>physician who reviews and signs it, </a:t>
              </a:r>
              <a:r>
                <a:rPr lang="en-US" sz="950" dirty="0" smtClean="0"/>
                <a:t>before </a:t>
              </a:r>
              <a:r>
                <a:rPr lang="en-US" sz="950" dirty="0"/>
                <a:t>sending it back to Family Continuity as a PDF via </a:t>
              </a:r>
              <a:endParaRPr lang="en-US" sz="950" dirty="0" smtClean="0"/>
            </a:p>
            <a:p>
              <a:r>
                <a:rPr lang="en-US" sz="950" dirty="0" smtClean="0"/>
                <a:t>another Direct </a:t>
              </a:r>
              <a:r>
                <a:rPr lang="en-US" sz="950" dirty="0"/>
                <a:t>Message</a:t>
              </a:r>
              <a:r>
                <a:rPr lang="en-US" sz="950" dirty="0" smtClean="0"/>
                <a:t>.</a:t>
              </a:r>
              <a:endParaRPr lang="en-US" sz="950" dirty="0"/>
            </a:p>
          </p:txBody>
        </p:sp>
        <p:sp>
          <p:nvSpPr>
            <p:cNvPr id="6" name="Rectangle 10"/>
            <p:cNvSpPr>
              <a:spLocks noChangeArrowheads="1"/>
            </p:cNvSpPr>
            <p:nvPr/>
          </p:nvSpPr>
          <p:spPr bwMode="auto">
            <a:xfrm>
              <a:off x="5334000" y="1743805"/>
              <a:ext cx="76835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STORY</a:t>
              </a:r>
              <a:endParaRPr lang="en-US" sz="1100" dirty="0"/>
            </a:p>
          </p:txBody>
        </p:sp>
      </p:grpSp>
      <p:sp>
        <p:nvSpPr>
          <p:cNvPr id="7" name="Line 11"/>
          <p:cNvSpPr>
            <a:spLocks noChangeShapeType="1"/>
          </p:cNvSpPr>
          <p:nvPr/>
        </p:nvSpPr>
        <p:spPr bwMode="auto">
          <a:xfrm>
            <a:off x="4876800" y="1905000"/>
            <a:ext cx="0" cy="4267200"/>
          </a:xfrm>
          <a:prstGeom prst="line">
            <a:avLst/>
          </a:prstGeom>
          <a:noFill/>
          <a:ln w="38100" cap="rnd">
            <a:solidFill>
              <a:srgbClr val="F37E2D"/>
            </a:solidFill>
            <a:prstDash val="sysDot"/>
            <a:round/>
            <a:headEnd/>
            <a:tailEnd/>
          </a:ln>
          <a:extLst>
            <a:ext uri="{909E8E84-426E-40dd-AFC4-6F175D3DCCD1}">
              <a14:hiddenFill xmlns:a14="http://schemas.microsoft.com/office/drawing/2010/main" xmlns="">
                <a:noFill/>
              </a14:hiddenFill>
            </a:ext>
          </a:extLst>
        </p:spPr>
        <p:txBody>
          <a:bodyPr wrap="none" anchor="ctr"/>
          <a:lstStyle/>
          <a:p>
            <a:endParaRPr lang="en-US"/>
          </a:p>
        </p:txBody>
      </p:sp>
      <p:grpSp>
        <p:nvGrpSpPr>
          <p:cNvPr id="8" name="Group 7"/>
          <p:cNvGrpSpPr/>
          <p:nvPr/>
        </p:nvGrpSpPr>
        <p:grpSpPr>
          <a:xfrm>
            <a:off x="762000" y="3775710"/>
            <a:ext cx="3897630" cy="795754"/>
            <a:chOff x="762000" y="4038600"/>
            <a:chExt cx="3897630" cy="795754"/>
          </a:xfrm>
        </p:grpSpPr>
        <p:sp>
          <p:nvSpPr>
            <p:cNvPr id="9" name="Rectangle 7"/>
            <p:cNvSpPr>
              <a:spLocks noChangeArrowheads="1"/>
            </p:cNvSpPr>
            <p:nvPr/>
          </p:nvSpPr>
          <p:spPr bwMode="auto">
            <a:xfrm>
              <a:off x="773430" y="4495800"/>
              <a:ext cx="3886200" cy="338554"/>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lIns="0" tIns="0" rIns="0" bIns="0">
              <a:spAutoFit/>
            </a:bodyPr>
            <a:lstStyle/>
            <a:p>
              <a:pPr marL="171450" indent="-171450">
                <a:buFont typeface="Arial" panose="020B0604020202020204" pitchFamily="34" charset="0"/>
                <a:buChar char="•"/>
              </a:pPr>
              <a:r>
                <a:rPr lang="en-US" sz="1100" dirty="0" smtClean="0"/>
                <a:t>MVACO</a:t>
              </a:r>
            </a:p>
            <a:p>
              <a:pPr marL="171450" indent="-171450">
                <a:buFont typeface="Arial" panose="020B0604020202020204" pitchFamily="34" charset="0"/>
                <a:buChar char="•"/>
              </a:pPr>
              <a:r>
                <a:rPr lang="en-US" sz="1100" dirty="0" smtClean="0"/>
                <a:t>Family Continuity</a:t>
              </a:r>
              <a:endParaRPr lang="en-US" sz="1100" dirty="0"/>
            </a:p>
          </p:txBody>
        </p:sp>
        <p:sp>
          <p:nvSpPr>
            <p:cNvPr id="11" name="Rectangle 12"/>
            <p:cNvSpPr>
              <a:spLocks noChangeArrowheads="1"/>
            </p:cNvSpPr>
            <p:nvPr/>
          </p:nvSpPr>
          <p:spPr bwMode="auto">
            <a:xfrm>
              <a:off x="762000" y="4038600"/>
              <a:ext cx="27432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TRADING </a:t>
              </a:r>
              <a:r>
                <a:rPr lang="en-US" sz="1100" dirty="0" smtClean="0">
                  <a:solidFill>
                    <a:schemeClr val="bg1"/>
                  </a:solidFill>
                </a:rPr>
                <a:t>PARTNERS AND SYSTEMS</a:t>
              </a:r>
              <a:endParaRPr lang="en-US" sz="1100" dirty="0"/>
            </a:p>
          </p:txBody>
        </p:sp>
      </p:grpSp>
      <p:grpSp>
        <p:nvGrpSpPr>
          <p:cNvPr id="4" name="Group 3"/>
          <p:cNvGrpSpPr/>
          <p:nvPr/>
        </p:nvGrpSpPr>
        <p:grpSpPr>
          <a:xfrm>
            <a:off x="762000" y="2708910"/>
            <a:ext cx="3897630" cy="939640"/>
            <a:chOff x="762000" y="2971800"/>
            <a:chExt cx="3897630" cy="939640"/>
          </a:xfrm>
        </p:grpSpPr>
        <p:sp>
          <p:nvSpPr>
            <p:cNvPr id="10" name="Rectangle 9"/>
            <p:cNvSpPr>
              <a:spLocks noChangeArrowheads="1"/>
            </p:cNvSpPr>
            <p:nvPr/>
          </p:nvSpPr>
          <p:spPr bwMode="auto">
            <a:xfrm>
              <a:off x="766445" y="3429000"/>
              <a:ext cx="3893185" cy="482440"/>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a:lnSpc>
                  <a:spcPct val="95000"/>
                </a:lnSpc>
              </a:pPr>
              <a:r>
                <a:rPr lang="en-US" sz="1100" dirty="0"/>
                <a:t>Facilitate </a:t>
              </a:r>
              <a:r>
                <a:rPr lang="en-US" sz="1100" dirty="0" smtClean="0"/>
                <a:t>the exchange of care plans between </a:t>
              </a:r>
              <a:r>
                <a:rPr lang="en-US" sz="1100" dirty="0" err="1" smtClean="0"/>
                <a:t>MassHealth</a:t>
              </a:r>
              <a:r>
                <a:rPr lang="en-US" sz="1100" dirty="0" smtClean="0"/>
                <a:t> Accountable Care Organizations and Community Partners providing long term support or behavioral health services.</a:t>
              </a:r>
              <a:endParaRPr lang="en-US" sz="1100" dirty="0"/>
            </a:p>
          </p:txBody>
        </p:sp>
        <p:sp>
          <p:nvSpPr>
            <p:cNvPr id="12" name="Rectangle 13"/>
            <p:cNvSpPr>
              <a:spLocks noChangeArrowheads="1"/>
            </p:cNvSpPr>
            <p:nvPr/>
          </p:nvSpPr>
          <p:spPr bwMode="auto">
            <a:xfrm>
              <a:off x="762000" y="2971800"/>
              <a:ext cx="660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GOAL</a:t>
              </a:r>
              <a:endParaRPr lang="en-US" sz="1100" dirty="0"/>
            </a:p>
          </p:txBody>
        </p:sp>
      </p:grpSp>
      <p:grpSp>
        <p:nvGrpSpPr>
          <p:cNvPr id="17" name="Group 16"/>
          <p:cNvGrpSpPr/>
          <p:nvPr/>
        </p:nvGrpSpPr>
        <p:grpSpPr>
          <a:xfrm>
            <a:off x="762000" y="4705125"/>
            <a:ext cx="3897630" cy="621546"/>
            <a:chOff x="762000" y="5402580"/>
            <a:chExt cx="3897630" cy="621546"/>
          </a:xfrm>
        </p:grpSpPr>
        <p:sp>
          <p:nvSpPr>
            <p:cNvPr id="13" name="Rectangle 14"/>
            <p:cNvSpPr>
              <a:spLocks noChangeArrowheads="1"/>
            </p:cNvSpPr>
            <p:nvPr/>
          </p:nvSpPr>
          <p:spPr bwMode="auto">
            <a:xfrm>
              <a:off x="762000" y="5402580"/>
              <a:ext cx="16764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a:solidFill>
                    <a:schemeClr val="bg1"/>
                  </a:solidFill>
                </a:rPr>
                <a:t>DATA TO EXCHANGE</a:t>
              </a:r>
              <a:endParaRPr lang="en-US" sz="1100" dirty="0"/>
            </a:p>
          </p:txBody>
        </p:sp>
        <p:sp>
          <p:nvSpPr>
            <p:cNvPr id="14" name="Rectangle 15"/>
            <p:cNvSpPr>
              <a:spLocks noChangeArrowheads="1"/>
            </p:cNvSpPr>
            <p:nvPr/>
          </p:nvSpPr>
          <p:spPr bwMode="auto">
            <a:xfrm>
              <a:off x="773430" y="5839460"/>
              <a:ext cx="3886200" cy="184666"/>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pPr marL="171450" indent="-171450">
                <a:buFont typeface="Arial" panose="020B0604020202020204" pitchFamily="34" charset="0"/>
                <a:buChar char="•"/>
              </a:pPr>
              <a:r>
                <a:rPr lang="en-US" sz="1200" dirty="0" smtClean="0"/>
                <a:t>Care Plans</a:t>
              </a:r>
              <a:endParaRPr lang="en-US" dirty="0"/>
            </a:p>
          </p:txBody>
        </p:sp>
      </p:grpSp>
      <p:grpSp>
        <p:nvGrpSpPr>
          <p:cNvPr id="3" name="Group 2"/>
          <p:cNvGrpSpPr/>
          <p:nvPr/>
        </p:nvGrpSpPr>
        <p:grpSpPr>
          <a:xfrm>
            <a:off x="762000" y="1923106"/>
            <a:ext cx="3897630" cy="626477"/>
            <a:chOff x="762000" y="1923106"/>
            <a:chExt cx="3897630" cy="626477"/>
          </a:xfrm>
        </p:grpSpPr>
        <p:sp>
          <p:nvSpPr>
            <p:cNvPr id="15" name="Rectangle 17"/>
            <p:cNvSpPr>
              <a:spLocks noChangeArrowheads="1"/>
            </p:cNvSpPr>
            <p:nvPr/>
          </p:nvSpPr>
          <p:spPr bwMode="auto">
            <a:xfrm>
              <a:off x="762000" y="1923106"/>
              <a:ext cx="1371600" cy="330200"/>
            </a:xfrm>
            <a:prstGeom prst="rect">
              <a:avLst/>
            </a:prstGeom>
            <a:solidFill>
              <a:srgbClr val="142456"/>
            </a:solidFill>
            <a:ln w="12700">
              <a:solidFill>
                <a:schemeClr val="bg1"/>
              </a:solidFill>
              <a:miter lim="800000"/>
              <a:headEnd/>
              <a:tailEnd/>
            </a:ln>
          </p:spPr>
          <p:txBody>
            <a:bodyPr wrap="none" anchor="ctr"/>
            <a:lstStyle/>
            <a:p>
              <a:pPr algn="ctr"/>
              <a:r>
                <a:rPr lang="en-US" sz="1100" dirty="0" smtClean="0">
                  <a:solidFill>
                    <a:schemeClr val="bg1"/>
                  </a:solidFill>
                </a:rPr>
                <a:t>ORGANIZATION</a:t>
              </a:r>
              <a:endParaRPr lang="en-US" sz="1100" dirty="0"/>
            </a:p>
          </p:txBody>
        </p:sp>
        <p:sp>
          <p:nvSpPr>
            <p:cNvPr id="16" name="Rectangle 18"/>
            <p:cNvSpPr>
              <a:spLocks noChangeArrowheads="1"/>
            </p:cNvSpPr>
            <p:nvPr/>
          </p:nvSpPr>
          <p:spPr bwMode="auto">
            <a:xfrm>
              <a:off x="773430" y="2380306"/>
              <a:ext cx="3886200" cy="169277"/>
            </a:xfrm>
            <a:prstGeom prst="rect">
              <a:avLst/>
            </a:prstGeom>
            <a:noFill/>
            <a:ln>
              <a:no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Lst>
          </p:spPr>
          <p:txBody>
            <a:bodyPr wrap="square" lIns="0" tIns="0" rIns="0" bIns="0">
              <a:spAutoFit/>
            </a:bodyPr>
            <a:lstStyle/>
            <a:p>
              <a:r>
                <a:rPr lang="en-US" sz="1100" dirty="0" smtClean="0"/>
                <a:t>Merrimack Valley ACO (MVACO)</a:t>
              </a:r>
            </a:p>
          </p:txBody>
        </p:sp>
      </p:grpSp>
      <p:pic>
        <p:nvPicPr>
          <p:cNvPr id="22" name="Picture 21"/>
          <p:cNvPicPr>
            <a:picLocks noChangeAspect="1"/>
          </p:cNvPicPr>
          <p:nvPr/>
        </p:nvPicPr>
        <p:blipFill>
          <a:blip r:embed="rId2"/>
          <a:srcRect r="-38" b="9999"/>
          <a:stretch>
            <a:fillRect/>
          </a:stretch>
        </p:blipFill>
        <p:spPr>
          <a:xfrm>
            <a:off x="4" y="788670"/>
            <a:ext cx="9159246" cy="45720"/>
          </a:xfrm>
          <a:prstGeom prst="rect">
            <a:avLst/>
          </a:prstGeom>
          <a:effectLst/>
        </p:spPr>
      </p:pic>
      <p:sp>
        <p:nvSpPr>
          <p:cNvPr id="24" name="TextBox 23"/>
          <p:cNvSpPr txBox="1"/>
          <p:nvPr/>
        </p:nvSpPr>
        <p:spPr>
          <a:xfrm>
            <a:off x="0" y="872391"/>
            <a:ext cx="9144000" cy="646331"/>
          </a:xfrm>
          <a:prstGeom prst="rect">
            <a:avLst/>
          </a:prstGeom>
          <a:noFill/>
        </p:spPr>
        <p:txBody>
          <a:bodyPr wrap="square" rtlCol="0">
            <a:spAutoFit/>
          </a:bodyPr>
          <a:lstStyle/>
          <a:p>
            <a:pPr algn="ctr"/>
            <a:r>
              <a:rPr lang="en-US" b="1" dirty="0" smtClean="0">
                <a:solidFill>
                  <a:srgbClr val="F37E2D"/>
                </a:solidFill>
              </a:rPr>
              <a:t>CARE </a:t>
            </a:r>
            <a:r>
              <a:rPr lang="en-US" b="1" dirty="0">
                <a:solidFill>
                  <a:srgbClr val="F37E2D"/>
                </a:solidFill>
              </a:rPr>
              <a:t>PLAN DOCUMENT EXCHANGE </a:t>
            </a:r>
            <a:r>
              <a:rPr lang="en-US" b="1" dirty="0" smtClean="0">
                <a:solidFill>
                  <a:srgbClr val="F37E2D"/>
                </a:solidFill>
              </a:rPr>
              <a:t>BETWEEN</a:t>
            </a:r>
            <a:br>
              <a:rPr lang="en-US" b="1" dirty="0" smtClean="0">
                <a:solidFill>
                  <a:srgbClr val="F37E2D"/>
                </a:solidFill>
              </a:rPr>
            </a:br>
            <a:r>
              <a:rPr lang="en-US" b="1" dirty="0" smtClean="0">
                <a:solidFill>
                  <a:srgbClr val="F37E2D"/>
                </a:solidFill>
              </a:rPr>
              <a:t>A MASSHEALTH ACO AND ITS COMMUNITY PARTNERS</a:t>
            </a:r>
          </a:p>
        </p:txBody>
      </p:sp>
      <p:sp>
        <p:nvSpPr>
          <p:cNvPr id="25" name="TextBox 24"/>
          <p:cNvSpPr txBox="1"/>
          <p:nvPr/>
        </p:nvSpPr>
        <p:spPr>
          <a:xfrm>
            <a:off x="1" y="6629400"/>
            <a:ext cx="2903220" cy="230832"/>
          </a:xfrm>
          <a:prstGeom prst="rect">
            <a:avLst/>
          </a:prstGeom>
          <a:noFill/>
          <a:ln>
            <a:noFill/>
          </a:ln>
        </p:spPr>
        <p:txBody>
          <a:bodyPr wrap="square" rtlCol="0">
            <a:spAutoFit/>
          </a:bodyPr>
          <a:lstStyle/>
          <a:p>
            <a:r>
              <a:rPr lang="en-US" sz="900" dirty="0" smtClean="0"/>
              <a:t>Icons provided by</a:t>
            </a:r>
            <a:r>
              <a:rPr lang="en-US" sz="900" dirty="0" smtClean="0">
                <a:solidFill>
                  <a:schemeClr val="accent1">
                    <a:lumMod val="75000"/>
                  </a:schemeClr>
                </a:solidFill>
              </a:rPr>
              <a:t> </a:t>
            </a:r>
            <a:r>
              <a:rPr lang="en-US" sz="900" b="1" dirty="0" err="1" smtClean="0">
                <a:solidFill>
                  <a:srgbClr val="577ABC"/>
                </a:solidFill>
              </a:rPr>
              <a:t>MeHI</a:t>
            </a:r>
            <a:r>
              <a:rPr lang="en-US" sz="900" dirty="0" smtClean="0">
                <a:solidFill>
                  <a:schemeClr val="accent1">
                    <a:lumMod val="75000"/>
                  </a:schemeClr>
                </a:solidFill>
              </a:rPr>
              <a:t> </a:t>
            </a:r>
            <a:r>
              <a:rPr lang="en-US" sz="900" dirty="0" smtClean="0"/>
              <a:t>at </a:t>
            </a:r>
            <a:r>
              <a:rPr lang="en-US" sz="900" dirty="0" smtClean="0">
                <a:hlinkClick r:id="rId3"/>
              </a:rPr>
              <a:t>mehi.masstech.org/Icons</a:t>
            </a:r>
            <a:r>
              <a:rPr lang="en-US" sz="900" dirty="0" smtClean="0"/>
              <a:t> </a:t>
            </a:r>
            <a:endParaRPr lang="en-US" sz="900" dirty="0"/>
          </a:p>
        </p:txBody>
      </p:sp>
      <p:sp>
        <p:nvSpPr>
          <p:cNvPr id="26" name="TextBox 25"/>
          <p:cNvSpPr txBox="1"/>
          <p:nvPr/>
        </p:nvSpPr>
        <p:spPr>
          <a:xfrm>
            <a:off x="2926081" y="0"/>
            <a:ext cx="3234689" cy="551200"/>
          </a:xfrm>
          <a:prstGeom prst="rect">
            <a:avLst/>
          </a:prstGeom>
          <a:solidFill>
            <a:srgbClr val="F6822B"/>
          </a:solidFill>
        </p:spPr>
        <p:txBody>
          <a:bodyPr wrap="square" rIns="91440" rtlCol="0" anchor="ctr">
            <a:noAutofit/>
          </a:bodyPr>
          <a:lstStyle/>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CARE COORDINATION</a:t>
            </a:r>
          </a:p>
          <a:p>
            <a:pPr algn="ctr"/>
            <a:r>
              <a:rPr lang="en-US" dirty="0" smtClean="0">
                <a:solidFill>
                  <a:schemeClr val="bg1"/>
                </a:solidFill>
                <a:latin typeface="Verdana" panose="020B0604030504040204" pitchFamily="34" charset="0"/>
                <a:ea typeface="Verdana" panose="020B0604030504040204" pitchFamily="34" charset="0"/>
                <a:cs typeface="Verdana" panose="020B0604030504040204" pitchFamily="34" charset="0"/>
              </a:rPr>
              <a:t>USE CASE</a:t>
            </a:r>
            <a:endParaRPr lang="en-US" dirty="0">
              <a:solidFill>
                <a:schemeClr val="bg1"/>
              </a:solidFill>
              <a:latin typeface="Verdana" panose="020B0604030504040204" pitchFamily="34" charset="0"/>
              <a:ea typeface="Verdana" panose="020B0604030504040204" pitchFamily="34" charset="0"/>
              <a:cs typeface="Verdana" panose="020B0604030504040204" pitchFamily="34" charset="0"/>
            </a:endParaRPr>
          </a:p>
        </p:txBody>
      </p:sp>
      <p:sp>
        <p:nvSpPr>
          <p:cNvPr id="23" name="Oval 22">
            <a:hlinkClick r:id="rId4"/>
          </p:cNvPr>
          <p:cNvSpPr/>
          <p:nvPr/>
        </p:nvSpPr>
        <p:spPr bwMode="auto">
          <a:xfrm>
            <a:off x="8108980" y="5828127"/>
            <a:ext cx="974870" cy="974870"/>
          </a:xfrm>
          <a:prstGeom prst="ellipse">
            <a:avLst/>
          </a:prstGeom>
          <a:solidFill>
            <a:schemeClr val="accent2"/>
          </a:solidFill>
          <a:ln w="9525" cap="flat" cmpd="sng" algn="ctr">
            <a:noFill/>
            <a:prstDash val="solid"/>
            <a:round/>
            <a:headEnd type="none" w="med" len="med"/>
            <a:tailEnd type="none" w="med" len="med"/>
          </a:ln>
          <a:effectLst/>
        </p:spPr>
        <p:txBody>
          <a:bodyPr vert="horz" wrap="none" lIns="91440" tIns="45720" rIns="91440" bIns="45720" numCol="1" rtlCol="0" anchor="ctr" anchorCtr="0" compatLnSpc="1">
            <a:prstTxWarp prst="textNoShape">
              <a:avLst/>
            </a:prstTxWarp>
          </a:bodyPr>
          <a:lstStyle/>
          <a:p>
            <a:pPr marL="0" marR="0" indent="0" algn="ctr"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charset="0"/>
            </a:endParaRPr>
          </a:p>
        </p:txBody>
      </p:sp>
      <p:sp>
        <p:nvSpPr>
          <p:cNvPr id="27" name="TextBox 26">
            <a:hlinkClick r:id="rId4"/>
          </p:cNvPr>
          <p:cNvSpPr txBox="1"/>
          <p:nvPr/>
        </p:nvSpPr>
        <p:spPr>
          <a:xfrm>
            <a:off x="8108980" y="6004250"/>
            <a:ext cx="974870" cy="600164"/>
          </a:xfrm>
          <a:prstGeom prst="rect">
            <a:avLst/>
          </a:prstGeom>
          <a:noFill/>
        </p:spPr>
        <p:txBody>
          <a:bodyPr wrap="square" rtlCol="0" anchor="ctr">
            <a:spAutoFit/>
          </a:bodyPr>
          <a:lstStyle/>
          <a:p>
            <a:pPr algn="ctr"/>
            <a:r>
              <a:rPr lang="en-US" sz="1100" b="1" dirty="0" smtClean="0">
                <a:solidFill>
                  <a:srgbClr val="012653"/>
                </a:solidFill>
              </a:rPr>
              <a:t>READ </a:t>
            </a:r>
          </a:p>
          <a:p>
            <a:pPr algn="ctr"/>
            <a:r>
              <a:rPr lang="en-US" sz="1100" b="1" dirty="0" smtClean="0">
                <a:solidFill>
                  <a:srgbClr val="012653"/>
                </a:solidFill>
              </a:rPr>
              <a:t>THE FULL STORY</a:t>
            </a:r>
            <a:endParaRPr lang="en-US" sz="1100" b="1" dirty="0">
              <a:solidFill>
                <a:srgbClr val="012653"/>
              </a:solidFill>
            </a:endParaRPr>
          </a:p>
        </p:txBody>
      </p:sp>
    </p:spTree>
    <p:extLst>
      <p:ext uri="{BB962C8B-B14F-4D97-AF65-F5344CB8AC3E}">
        <p14:creationId xmlns:p14="http://schemas.microsoft.com/office/powerpoint/2010/main" val="3934264562"/>
      </p:ext>
    </p:extLst>
  </p:cSld>
  <p:clrMapOvr>
    <a:masterClrMapping/>
  </p:clrMapOvr>
  <p:timing>
    <p:tnLst>
      <p:par>
        <p:cTn id="1" dur="indefinite" restart="never" nodeType="tmRoot"/>
      </p:par>
    </p:tnLst>
  </p:timing>
</p:sld>
</file>

<file path=ppt/theme/theme1.xml><?xml version="1.0" encoding="utf-8"?>
<a:theme xmlns:a="http://schemas.openxmlformats.org/drawingml/2006/main" name="MeHI-template-setup">
  <a:themeElements>
    <a:clrScheme name="Custom 4">
      <a:dk1>
        <a:srgbClr val="404040"/>
      </a:dk1>
      <a:lt1>
        <a:srgbClr val="FFFFFF"/>
      </a:lt1>
      <a:dk2>
        <a:srgbClr val="464646"/>
      </a:dk2>
      <a:lt2>
        <a:srgbClr val="95979A"/>
      </a:lt2>
      <a:accent1>
        <a:srgbClr val="567ABD"/>
      </a:accent1>
      <a:accent2>
        <a:srgbClr val="F48228"/>
      </a:accent2>
      <a:accent3>
        <a:srgbClr val="1F3368"/>
      </a:accent3>
      <a:accent4>
        <a:srgbClr val="838BB4"/>
      </a:accent4>
      <a:accent5>
        <a:srgbClr val="1968B3"/>
      </a:accent5>
      <a:accent6>
        <a:srgbClr val="FFFFFF"/>
      </a:accent6>
      <a:hlink>
        <a:srgbClr val="002060"/>
      </a:hlink>
      <a:folHlink>
        <a:srgbClr val="1968B3"/>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5623</TotalTime>
  <Words>383</Words>
  <Application>Microsoft Office PowerPoint</Application>
  <PresentationFormat>On-screen Show (4:3)</PresentationFormat>
  <Paragraphs>32</Paragraphs>
  <Slides>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Arial</vt:lpstr>
      <vt:lpstr>Calibri</vt:lpstr>
      <vt:lpstr>Verdana</vt:lpstr>
      <vt:lpstr>Wingdings</vt:lpstr>
      <vt:lpstr>MeHI-template-setup</vt:lpstr>
      <vt:lpstr>PowerPoint Presentation</vt:lpstr>
      <vt:lpstr>PowerPoint Presentation</vt:lpstr>
    </vt:vector>
  </TitlesOfParts>
  <Company>jbird graphics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Julie Tallman</dc:creator>
  <cp:lastModifiedBy>Rik Kerstens</cp:lastModifiedBy>
  <cp:revision>164</cp:revision>
  <dcterms:created xsi:type="dcterms:W3CDTF">2015-12-02T16:31:52Z</dcterms:created>
  <dcterms:modified xsi:type="dcterms:W3CDTF">2021-03-24T13:14:16Z</dcterms:modified>
</cp:coreProperties>
</file>