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9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>
          <p15:clr>
            <a:srgbClr val="A4A3A4"/>
          </p15:clr>
        </p15:guide>
        <p15:guide id="2" pos="1652">
          <p15:clr>
            <a:srgbClr val="A4A3A4"/>
          </p15:clr>
        </p15:guide>
        <p15:guide id="3" orient="horz" pos="3913">
          <p15:clr>
            <a:srgbClr val="A4A3A4"/>
          </p15:clr>
        </p15:guide>
        <p15:guide id="4" orient="horz" pos="3510">
          <p15:clr>
            <a:srgbClr val="A4A3A4"/>
          </p15:clr>
        </p15:guide>
        <p15:guide id="5" orient="horz" pos="2473">
          <p15:clr>
            <a:srgbClr val="A4A3A4"/>
          </p15:clr>
        </p15:guide>
        <p15:guide id="6" orient="horz" pos="2153">
          <p15:clr>
            <a:srgbClr val="A4A3A4"/>
          </p15:clr>
        </p15:guide>
        <p15:guide id="7" orient="horz" pos="969">
          <p15:clr>
            <a:srgbClr val="A4A3A4"/>
          </p15:clr>
        </p15:guide>
        <p15:guide id="8" orient="horz" pos="707">
          <p15:clr>
            <a:srgbClr val="A4A3A4"/>
          </p15:clr>
        </p15:guide>
        <p15:guide id="9" orient="horz" pos="1756">
          <p15:clr>
            <a:srgbClr val="A4A3A4"/>
          </p15:clr>
        </p15:guide>
        <p15:guide id="10" orient="horz" pos="1609">
          <p15:clr>
            <a:srgbClr val="A4A3A4"/>
          </p15:clr>
        </p15:guide>
        <p15:guide id="11" orient="horz" pos="3369">
          <p15:clr>
            <a:srgbClr val="A4A3A4"/>
          </p15:clr>
        </p15:guide>
        <p15:guide id="12" pos="3955">
          <p15:clr>
            <a:srgbClr val="A4A3A4"/>
          </p15:clr>
        </p15:guide>
        <p15:guide id="13" pos="2881">
          <p15:clr>
            <a:srgbClr val="A4A3A4"/>
          </p15:clr>
        </p15:guide>
        <p15:guide id="14" pos="3597">
          <p15:clr>
            <a:srgbClr val="A4A3A4"/>
          </p15:clr>
        </p15:guide>
        <p15:guide id="15" pos="5408">
          <p15:clr>
            <a:srgbClr val="A4A3A4"/>
          </p15:clr>
        </p15:guide>
        <p15:guide id="16" pos="436">
          <p15:clr>
            <a:srgbClr val="A4A3A4"/>
          </p15:clr>
        </p15:guide>
        <p15:guide id="17" pos="1876">
          <p15:clr>
            <a:srgbClr val="A4A3A4"/>
          </p15:clr>
        </p15:guide>
        <p15:guide id="18" pos="21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7ABC"/>
    <a:srgbClr val="ECEEEC"/>
    <a:srgbClr val="C6C6C6"/>
    <a:srgbClr val="012653"/>
    <a:srgbClr val="F8F8F8"/>
    <a:srgbClr val="F0F0F0"/>
    <a:srgbClr val="EBEBEB"/>
    <a:srgbClr val="FAFAFA"/>
    <a:srgbClr val="E6E6E6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102"/>
      </p:cViewPr>
      <p:guideLst>
        <p:guide orient="horz" pos="2148"/>
        <p:guide pos="1652"/>
        <p:guide orient="horz" pos="3913"/>
        <p:guide orient="horz" pos="3510"/>
        <p:guide orient="horz" pos="2473"/>
        <p:guide orient="horz" pos="2153"/>
        <p:guide orient="horz" pos="969"/>
        <p:guide orient="horz" pos="707"/>
        <p:guide orient="horz" pos="1756"/>
        <p:guide orient="horz" pos="1609"/>
        <p:guide orient="horz" pos="3369"/>
        <p:guide pos="3955"/>
        <p:guide pos="2881"/>
        <p:guide pos="3597"/>
        <p:guide pos="5408"/>
        <p:guide pos="436"/>
        <p:guide pos="1876"/>
        <p:guide pos="21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E2EBC-AEFF-1147-80FC-EBB4256C6EC0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06B95-1B73-9443-90A7-5CD59A19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1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851" y="2423161"/>
            <a:ext cx="7819949" cy="822959"/>
          </a:xfrm>
          <a:prstGeom prst="rect">
            <a:avLst/>
          </a:prstGeom>
        </p:spPr>
        <p:txBody>
          <a:bodyPr lIns="91415" tIns="45707" rIns="91415" bIns="45707"/>
          <a:lstStyle>
            <a:lvl1pPr algn="r"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7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09325"/>
            <a:ext cx="3008314" cy="1162050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19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909323"/>
            <a:ext cx="5111750" cy="5287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28523"/>
            <a:ext cx="3008314" cy="4068763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259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1066800"/>
            <a:ext cx="5486400" cy="3660775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3200"/>
            </a:lvl1pPr>
            <a:lvl2pPr marL="457072" indent="0">
              <a:buNone/>
              <a:defRPr sz="2800"/>
            </a:lvl2pPr>
            <a:lvl3pPr marL="914144" indent="0">
              <a:buNone/>
              <a:defRPr sz="2400"/>
            </a:lvl3pPr>
            <a:lvl4pPr marL="1371216" indent="0">
              <a:buNone/>
              <a:defRPr sz="2000"/>
            </a:lvl4pPr>
            <a:lvl5pPr marL="1828288" indent="0">
              <a:buNone/>
              <a:defRPr sz="2000"/>
            </a:lvl5pPr>
            <a:lvl6pPr marL="2285360" indent="0">
              <a:buNone/>
              <a:defRPr sz="2000"/>
            </a:lvl6pPr>
            <a:lvl7pPr marL="2742432" indent="0">
              <a:buNone/>
              <a:defRPr sz="2000"/>
            </a:lvl7pPr>
            <a:lvl8pPr marL="3199504" indent="0">
              <a:buNone/>
              <a:defRPr sz="2000"/>
            </a:lvl8pPr>
            <a:lvl9pPr marL="3656576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6491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133600"/>
            <a:ext cx="8229601" cy="39925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292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0404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5000" y="6383020"/>
            <a:ext cx="5105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1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1" y="1166019"/>
            <a:ext cx="8229601" cy="4525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spcBef>
                <a:spcPts val="1200"/>
              </a:spcBef>
              <a:buClr>
                <a:srgbClr val="F5812A"/>
              </a:buClr>
              <a:buFont typeface="Wingdings" charset="2"/>
              <a:buChar char="§"/>
              <a:defRPr sz="24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65102"/>
            <a:ext cx="8229601" cy="6350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8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52400"/>
            <a:ext cx="8229601" cy="6477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577"/>
            <a:ext cx="4040188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46300"/>
            <a:ext cx="4040188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425577"/>
            <a:ext cx="4041774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46300"/>
            <a:ext cx="4041774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4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7772400" cy="1362076"/>
          </a:xfrm>
          <a:prstGeom prst="rect">
            <a:avLst/>
          </a:prstGeom>
        </p:spPr>
        <p:txBody>
          <a:bodyPr lIns="91415" tIns="45707" rIns="91415" bIns="45707" anchor="t"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072" indent="0">
              <a:buNone/>
              <a:defRPr sz="1800"/>
            </a:lvl2pPr>
            <a:lvl3pPr marL="914144" indent="0">
              <a:buNone/>
              <a:defRPr sz="1600"/>
            </a:lvl3pPr>
            <a:lvl4pPr marL="1371216" indent="0">
              <a:buNone/>
              <a:defRPr sz="1400"/>
            </a:lvl4pPr>
            <a:lvl5pPr marL="1828288" indent="0">
              <a:buNone/>
              <a:defRPr sz="1400"/>
            </a:lvl5pPr>
            <a:lvl6pPr marL="2285360" indent="0">
              <a:buNone/>
              <a:defRPr sz="1400"/>
            </a:lvl6pPr>
            <a:lvl7pPr marL="2742432" indent="0">
              <a:buNone/>
              <a:defRPr sz="1400"/>
            </a:lvl7pPr>
            <a:lvl8pPr marL="3199504" indent="0">
              <a:buNone/>
              <a:defRPr sz="1400"/>
            </a:lvl8pPr>
            <a:lvl9pPr marL="365657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72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68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8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64592"/>
            <a:ext cx="8229600" cy="636422"/>
          </a:xfrm>
          <a:prstGeom prst="rect">
            <a:avLst/>
          </a:prstGeom>
        </p:spPr>
        <p:txBody>
          <a:bodyPr vert="horz" lIns="109728" tIns="54864" rIns="109728" bIns="54864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2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title-no-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965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989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4" r:id="rId8"/>
    <p:sldLayoutId id="2147483673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07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4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21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8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04" indent="-342804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742" indent="-28567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2680" indent="-228536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599752" indent="-228536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6824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3896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968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040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112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1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88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3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0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7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mehi.masstech.org/Icon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hi.masstech.org/Icon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masshiway.net/Resources/HIE_Spotlight_Stories/Cape_Cod_Healthcar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 bwMode="auto">
          <a:xfrm>
            <a:off x="381000" y="1663503"/>
            <a:ext cx="8382000" cy="3929262"/>
          </a:xfrm>
          <a:prstGeom prst="rect">
            <a:avLst/>
          </a:prstGeom>
          <a:solidFill>
            <a:srgbClr val="ECEEEC"/>
          </a:solidFill>
          <a:ln w="12700" cap="flat" cmpd="sng" algn="ctr">
            <a:solidFill>
              <a:schemeClr val="accent2">
                <a:alpha val="3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9" name="Picture 28" descr="use-case-arrow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2416366"/>
            <a:ext cx="4059936" cy="2496312"/>
          </a:xfrm>
          <a:prstGeom prst="rect">
            <a:avLst/>
          </a:prstGeom>
        </p:spPr>
      </p:pic>
      <p:sp>
        <p:nvSpPr>
          <p:cNvPr id="18" name="Folded Corner 17"/>
          <p:cNvSpPr/>
          <p:nvPr/>
        </p:nvSpPr>
        <p:spPr>
          <a:xfrm>
            <a:off x="4029053" y="2106612"/>
            <a:ext cx="1074626" cy="998855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dirty="0" smtClean="0">
                <a:solidFill>
                  <a:srgbClr val="012653"/>
                </a:solidFill>
                <a:cs typeface="Arial"/>
              </a:rPr>
              <a:t>CCHC sends CCDs via the Mass </a:t>
            </a:r>
            <a:r>
              <a:rPr lang="en-US" sz="1000" dirty="0" err="1" smtClean="0">
                <a:solidFill>
                  <a:srgbClr val="012653"/>
                </a:solidFill>
                <a:cs typeface="Arial"/>
              </a:rPr>
              <a:t>HIway</a:t>
            </a:r>
            <a:r>
              <a:rPr lang="en-US" sz="1000" dirty="0" smtClean="0">
                <a:solidFill>
                  <a:srgbClr val="012653"/>
                </a:solidFill>
                <a:cs typeface="Arial"/>
              </a:rPr>
              <a:t> to partner organization</a:t>
            </a:r>
            <a:endParaRPr lang="en-US" sz="1000" dirty="0">
              <a:solidFill>
                <a:srgbClr val="012653"/>
              </a:solidFill>
              <a:cs typeface="Arial"/>
            </a:endParaRPr>
          </a:p>
        </p:txBody>
      </p:sp>
      <p:sp>
        <p:nvSpPr>
          <p:cNvPr id="25" name="Folded Corner 24"/>
          <p:cNvSpPr/>
          <p:nvPr/>
        </p:nvSpPr>
        <p:spPr>
          <a:xfrm>
            <a:off x="4029053" y="4237037"/>
            <a:ext cx="1074626" cy="998855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950" dirty="0" smtClean="0">
                <a:solidFill>
                  <a:srgbClr val="012653"/>
                </a:solidFill>
                <a:cs typeface="Arial"/>
              </a:rPr>
              <a:t>Partner organization sends return documents via the Mass </a:t>
            </a:r>
            <a:r>
              <a:rPr lang="en-US" sz="950" dirty="0" err="1" smtClean="0">
                <a:solidFill>
                  <a:srgbClr val="012653"/>
                </a:solidFill>
                <a:cs typeface="Arial"/>
              </a:rPr>
              <a:t>HIway</a:t>
            </a:r>
            <a:r>
              <a:rPr lang="en-US" sz="950" dirty="0" smtClean="0">
                <a:solidFill>
                  <a:srgbClr val="012653"/>
                </a:solidFill>
                <a:cs typeface="Arial"/>
              </a:rPr>
              <a:t> to CCHC</a:t>
            </a:r>
            <a:endParaRPr lang="en-US" sz="950" dirty="0">
              <a:solidFill>
                <a:srgbClr val="012653"/>
              </a:solidFill>
              <a:cs typeface="Arial"/>
            </a:endParaRPr>
          </a:p>
        </p:txBody>
      </p:sp>
      <p:sp>
        <p:nvSpPr>
          <p:cNvPr id="27" name="Oval 21"/>
          <p:cNvSpPr>
            <a:spLocks noChangeArrowheads="1"/>
          </p:cNvSpPr>
          <p:nvPr/>
        </p:nvSpPr>
        <p:spPr bwMode="auto">
          <a:xfrm>
            <a:off x="6324600" y="2606040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Oval 25"/>
          <p:cNvSpPr>
            <a:spLocks noChangeArrowheads="1"/>
          </p:cNvSpPr>
          <p:nvPr/>
        </p:nvSpPr>
        <p:spPr bwMode="auto">
          <a:xfrm>
            <a:off x="685800" y="2606040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977770" y="3998646"/>
            <a:ext cx="15129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012653"/>
                </a:solidFill>
                <a:cs typeface="Arial"/>
              </a:rPr>
              <a:t>CAPE COD HEALTHCARE</a:t>
            </a:r>
            <a:endParaRPr lang="en-US" sz="1100" b="1" dirty="0">
              <a:solidFill>
                <a:srgbClr val="012653"/>
              </a:solidFill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27891" y="4024945"/>
            <a:ext cx="17372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012653"/>
                </a:solidFill>
                <a:cs typeface="Arial"/>
              </a:rPr>
              <a:t>PARTNER ORGANIZATION</a:t>
            </a:r>
            <a:endParaRPr lang="en-US" sz="1100" b="1" dirty="0">
              <a:solidFill>
                <a:srgbClr val="012653"/>
              </a:solidFill>
              <a:cs typeface="Arial"/>
            </a:endParaRP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1177290" y="5798820"/>
            <a:ext cx="7585710" cy="685800"/>
          </a:xfrm>
          <a:prstGeom prst="rect">
            <a:avLst/>
          </a:prstGeom>
          <a:noFill/>
          <a:ln w="9525">
            <a:solidFill>
              <a:srgbClr val="F37E2D"/>
            </a:solidFill>
            <a:miter lim="800000"/>
            <a:headEnd/>
            <a:tailEnd/>
          </a:ln>
        </p:spPr>
        <p:txBody>
          <a:bodyPr lIns="182880" rIns="182880" anchor="ctr"/>
          <a:lstStyle/>
          <a:p>
            <a:r>
              <a:rPr lang="en-US" sz="1200" dirty="0"/>
              <a:t>Improve patient </a:t>
            </a:r>
            <a:r>
              <a:rPr lang="en-US" sz="1200" dirty="0" smtClean="0"/>
              <a:t>care by </a:t>
            </a:r>
            <a:r>
              <a:rPr lang="en-US" sz="1200" dirty="0"/>
              <a:t>enhancing exchange of </a:t>
            </a:r>
            <a:r>
              <a:rPr lang="en-US" sz="1200" dirty="0" smtClean="0"/>
              <a:t>patient information </a:t>
            </a:r>
            <a:r>
              <a:rPr lang="en-US" sz="1200" dirty="0"/>
              <a:t>between partner </a:t>
            </a:r>
            <a:r>
              <a:rPr lang="en-US" sz="1200" dirty="0" smtClean="0"/>
              <a:t>organizations.</a:t>
            </a:r>
            <a:endParaRPr lang="en-US" sz="1200" dirty="0"/>
          </a:p>
        </p:txBody>
      </p:sp>
      <p:sp>
        <p:nvSpPr>
          <p:cNvPr id="45" name="Rectangle 17"/>
          <p:cNvSpPr>
            <a:spLocks noChangeArrowheads="1"/>
          </p:cNvSpPr>
          <p:nvPr/>
        </p:nvSpPr>
        <p:spPr bwMode="auto">
          <a:xfrm>
            <a:off x="381000" y="5798820"/>
            <a:ext cx="685800" cy="685800"/>
          </a:xfrm>
          <a:prstGeom prst="rect">
            <a:avLst/>
          </a:prstGeom>
          <a:noFill/>
          <a:ln w="9525">
            <a:solidFill>
              <a:srgbClr val="F37E2D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18"/>
          <p:cNvSpPr>
            <a:spLocks noChangeArrowheads="1"/>
          </p:cNvSpPr>
          <p:nvPr/>
        </p:nvSpPr>
        <p:spPr bwMode="auto">
          <a:xfrm>
            <a:off x="398463" y="6011545"/>
            <a:ext cx="668337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300">
                <a:solidFill>
                  <a:srgbClr val="F37E2D"/>
                </a:solidFill>
              </a:rPr>
              <a:t>GOAL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54" name="TextBox 53"/>
          <p:cNvSpPr txBox="1"/>
          <p:nvPr/>
        </p:nvSpPr>
        <p:spPr>
          <a:xfrm>
            <a:off x="0" y="87239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37E2D"/>
                </a:solidFill>
              </a:rPr>
              <a:t>REFERRAL AND DOCUMENT EXCHANGE </a:t>
            </a:r>
            <a:br>
              <a:rPr lang="en-US" b="1" dirty="0" smtClean="0">
                <a:solidFill>
                  <a:srgbClr val="F37E2D"/>
                </a:solidFill>
              </a:rPr>
            </a:br>
            <a:r>
              <a:rPr lang="en-US" b="1" dirty="0" smtClean="0">
                <a:solidFill>
                  <a:srgbClr val="F37E2D"/>
                </a:solidFill>
              </a:rPr>
              <a:t>BETWEEN PARTNERING HEALTHCARE ORGANIZATIONS</a:t>
            </a:r>
            <a:endParaRPr lang="en-US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4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23" name="TextBox 22"/>
          <p:cNvSpPr txBox="1"/>
          <p:nvPr/>
        </p:nvSpPr>
        <p:spPr>
          <a:xfrm>
            <a:off x="2926081" y="0"/>
            <a:ext cx="3398519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CLOSED LOOP REFERRALS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2497" y="3053684"/>
            <a:ext cx="1225402" cy="94496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847" y="3016431"/>
            <a:ext cx="951179" cy="94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90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81000" y="1657350"/>
            <a:ext cx="8382000" cy="4865370"/>
          </a:xfrm>
          <a:prstGeom prst="rect">
            <a:avLst/>
          </a:prstGeom>
          <a:solidFill>
            <a:srgbClr val="ECEEEC"/>
          </a:solidFill>
          <a:ln w="9525" cap="rnd">
            <a:solidFill>
              <a:srgbClr val="F37E2D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5219700" y="1743805"/>
            <a:ext cx="3432810" cy="4606907"/>
            <a:chOff x="5334000" y="1879600"/>
            <a:chExt cx="3181350" cy="4606907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5349875" y="2331523"/>
              <a:ext cx="3165475" cy="4154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000" dirty="0" smtClean="0"/>
                <a:t>CCHC connected to </a:t>
              </a:r>
              <a:r>
                <a:rPr lang="en-US" sz="1000" dirty="0"/>
                <a:t>the Mass </a:t>
              </a:r>
              <a:r>
                <a:rPr lang="en-US" sz="1000" dirty="0" err="1"/>
                <a:t>HIway</a:t>
              </a:r>
              <a:r>
                <a:rPr lang="en-US" sz="1000" dirty="0"/>
                <a:t> </a:t>
              </a:r>
              <a:r>
                <a:rPr lang="en-US" sz="1000" dirty="0" smtClean="0"/>
                <a:t>to </a:t>
              </a:r>
              <a:r>
                <a:rPr lang="en-US" sz="1000" dirty="0"/>
                <a:t>develop new Health Information Exchange (HIE) workflows to manage and track the sending of clinical information to outside care providers electronically whenever a patient is </a:t>
              </a:r>
              <a:r>
                <a:rPr lang="en-US" sz="1000" dirty="0" smtClean="0"/>
                <a:t>discharged. The </a:t>
              </a:r>
              <a:r>
                <a:rPr lang="en-US" sz="1000" dirty="0"/>
                <a:t>project required establishing electronic HIE connectivity, resolving bottlenecks and barriers surrounding </a:t>
              </a:r>
              <a:r>
                <a:rPr lang="en-US" sz="1000" dirty="0" smtClean="0"/>
                <a:t>Direct Messaging</a:t>
              </a:r>
              <a:r>
                <a:rPr lang="en-US" sz="1000" dirty="0"/>
                <a:t>, and finalizing clinical documentation standards for all future information exchanges.</a:t>
              </a:r>
            </a:p>
            <a:p>
              <a:endParaRPr lang="en-US" sz="1000" dirty="0" smtClean="0"/>
            </a:p>
            <a:p>
              <a:r>
                <a:rPr lang="en-US" sz="1000" dirty="0" smtClean="0"/>
                <a:t>CCHC </a:t>
              </a:r>
              <a:r>
                <a:rPr lang="en-US" sz="1000" dirty="0"/>
                <a:t>worked with multiple partner organizations separated into two </a:t>
              </a:r>
              <a:r>
                <a:rPr lang="en-US" sz="1000" dirty="0" smtClean="0"/>
                <a:t>groups: organizations </a:t>
              </a:r>
              <a:r>
                <a:rPr lang="en-US" sz="1000" dirty="0"/>
                <a:t>with </a:t>
              </a:r>
              <a:r>
                <a:rPr lang="en-US" sz="1000" dirty="0" smtClean="0"/>
                <a:t>an active Mass </a:t>
              </a:r>
              <a:r>
                <a:rPr lang="en-US" sz="1000" dirty="0" err="1"/>
                <a:t>HIway</a:t>
              </a:r>
              <a:r>
                <a:rPr lang="en-US" sz="1000" dirty="0"/>
                <a:t> </a:t>
              </a:r>
              <a:r>
                <a:rPr lang="en-US" sz="1000" dirty="0" smtClean="0"/>
                <a:t>connection or other HIE technology were </a:t>
              </a:r>
              <a:r>
                <a:rPr lang="en-US" sz="1000" dirty="0"/>
                <a:t>included in the first wave, while organizations that required more time to prepare for </a:t>
              </a:r>
              <a:r>
                <a:rPr lang="en-US" sz="1000" dirty="0" smtClean="0"/>
                <a:t>the HIE </a:t>
              </a:r>
              <a:r>
                <a:rPr lang="en-US" sz="1000" dirty="0"/>
                <a:t>implementation were handled in a second wave</a:t>
              </a:r>
              <a:r>
                <a:rPr lang="en-US" sz="1000" dirty="0" smtClean="0"/>
                <a:t>.</a:t>
              </a:r>
              <a:endParaRPr lang="en-US" sz="1000" dirty="0"/>
            </a:p>
            <a:p>
              <a:endParaRPr lang="en-US" sz="1000" dirty="0"/>
            </a:p>
            <a:p>
              <a:r>
                <a:rPr lang="en-US" sz="1000" dirty="0"/>
                <a:t>CCHC developed care coordination prototypes and reviewed and updated process </a:t>
              </a:r>
              <a:r>
                <a:rPr lang="en-US" sz="1000" dirty="0" smtClean="0"/>
                <a:t>improvements </a:t>
              </a:r>
              <a:r>
                <a:rPr lang="en-US" sz="1000" dirty="0"/>
                <a:t>with an aim to </a:t>
              </a:r>
              <a:r>
                <a:rPr lang="en-US" sz="1000" dirty="0" smtClean="0"/>
                <a:t>enhance the performance </a:t>
              </a:r>
              <a:r>
                <a:rPr lang="en-US" sz="1000" dirty="0"/>
                <a:t>and identify breakdowns in the process</a:t>
              </a:r>
              <a:r>
                <a:rPr lang="en-US" sz="1000" dirty="0" smtClean="0"/>
                <a:t>. </a:t>
              </a:r>
              <a:r>
                <a:rPr lang="en-US" sz="1000" dirty="0"/>
                <a:t>Because the information is </a:t>
              </a:r>
              <a:r>
                <a:rPr lang="en-US" sz="1000" dirty="0" smtClean="0"/>
                <a:t>coming </a:t>
              </a:r>
              <a:r>
                <a:rPr lang="en-US" sz="1000" dirty="0"/>
                <a:t>in from different data sources, CCHC needed to develop a custom report system to measure how well the workflows </a:t>
              </a:r>
              <a:r>
                <a:rPr lang="en-US" sz="1000" dirty="0" smtClean="0"/>
                <a:t>were </a:t>
              </a:r>
              <a:r>
                <a:rPr lang="en-US" sz="1000" dirty="0"/>
                <a:t>being integrated. The new reporting capability is a valuable addition to the system, as CCHC can now determine </a:t>
              </a:r>
              <a:r>
                <a:rPr lang="en-US" sz="1000" dirty="0" smtClean="0"/>
                <a:t>which </a:t>
              </a:r>
              <a:r>
                <a:rPr lang="en-US" sz="1000" dirty="0"/>
                <a:t>referrals didn’t </a:t>
              </a:r>
              <a:r>
                <a:rPr lang="en-US" sz="1000"/>
                <a:t>have </a:t>
              </a:r>
              <a:r>
                <a:rPr lang="en-US" sz="1000" smtClean="0"/>
                <a:t>CCDs </a:t>
              </a:r>
              <a:r>
                <a:rPr lang="en-US" sz="1000" dirty="0"/>
                <a:t>sent electronically </a:t>
              </a:r>
              <a:r>
                <a:rPr lang="en-US" sz="1000" dirty="0" smtClean="0"/>
                <a:t>after </a:t>
              </a:r>
              <a:r>
                <a:rPr lang="en-US" sz="1000" dirty="0"/>
                <a:t>patients were </a:t>
              </a:r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discharged</a:t>
              </a:r>
              <a:r>
                <a:rPr lang="en-US" sz="1000" dirty="0"/>
                <a:t>, </a:t>
              </a:r>
              <a:r>
                <a:rPr lang="en-US" sz="1000" dirty="0" smtClean="0"/>
                <a:t>enabling </a:t>
              </a:r>
              <a:r>
                <a:rPr lang="en-US" sz="1000" smtClean="0"/>
                <a:t>them to troubleshoot </a:t>
              </a:r>
              <a:br>
                <a:rPr lang="en-US" sz="1000" smtClean="0"/>
              </a:br>
              <a:r>
                <a:rPr lang="en-US" sz="1000" smtClean="0"/>
                <a:t>transmission failures </a:t>
              </a:r>
              <a:r>
                <a:rPr lang="en-US" sz="1000" dirty="0"/>
                <a:t>as </a:t>
              </a:r>
              <a:r>
                <a:rPr lang="en-US" sz="1000" dirty="0" smtClean="0"/>
                <a:t>necessary</a:t>
              </a:r>
              <a:r>
                <a:rPr lang="en-US" sz="1000" dirty="0"/>
                <a:t>.</a:t>
              </a:r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5334000" y="1879600"/>
              <a:ext cx="76835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STORY</a:t>
              </a:r>
              <a:endParaRPr lang="en-US" sz="1100" dirty="0"/>
            </a:p>
          </p:txBody>
        </p:sp>
      </p:grp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876800" y="1905000"/>
            <a:ext cx="0" cy="4267200"/>
          </a:xfrm>
          <a:prstGeom prst="line">
            <a:avLst/>
          </a:prstGeom>
          <a:noFill/>
          <a:ln w="38100" cap="rnd">
            <a:solidFill>
              <a:srgbClr val="F37E2D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762000" y="4002040"/>
            <a:ext cx="3897630" cy="795754"/>
            <a:chOff x="762000" y="4038600"/>
            <a:chExt cx="3897630" cy="795754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73430" y="4495800"/>
              <a:ext cx="3886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Cape Cod Healthcare (CCHC)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Partner organizations</a:t>
              </a:r>
              <a:endParaRPr lang="en-US" sz="1100" dirty="0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762000" y="4038600"/>
              <a:ext cx="27432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TRADING </a:t>
              </a:r>
              <a:r>
                <a:rPr lang="en-US" sz="1100" dirty="0" smtClean="0">
                  <a:solidFill>
                    <a:schemeClr val="bg1"/>
                  </a:solidFill>
                </a:rPr>
                <a:t>PARTNERS AND SYSTEMS</a:t>
              </a:r>
              <a:endParaRPr lang="en-US" sz="11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62000" y="2708910"/>
            <a:ext cx="3897630" cy="1125255"/>
            <a:chOff x="762000" y="2971800"/>
            <a:chExt cx="3897630" cy="1125255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766445" y="3419947"/>
              <a:ext cx="3893185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 smtClean="0"/>
                <a:t>Improve patient care by enhancing exchange of patient information between CCHC and their partner organizations. Reduce delays in patient care due to manual document exchange.</a:t>
              </a:r>
              <a:endParaRPr lang="en-US" sz="1100" dirty="0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62000" y="2971800"/>
              <a:ext cx="660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GOAL</a:t>
              </a:r>
              <a:endParaRPr lang="en-US" sz="11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62000" y="5085365"/>
            <a:ext cx="3897630" cy="806212"/>
            <a:chOff x="762000" y="5402580"/>
            <a:chExt cx="3897630" cy="806212"/>
          </a:xfrm>
        </p:grpSpPr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762000" y="5402580"/>
              <a:ext cx="1676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DATA TO EXCHANGE</a:t>
              </a:r>
              <a:endParaRPr lang="en-US" sz="1100" dirty="0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773430" y="5839460"/>
              <a:ext cx="3886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 smtClean="0"/>
                <a:t>Continuity of Care Documents (CCDs)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 smtClean="0"/>
                <a:t>Discharge Summaries</a:t>
              </a:r>
              <a:endParaRPr lang="en-US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62000" y="1905000"/>
            <a:ext cx="3897630" cy="626477"/>
            <a:chOff x="762000" y="1905000"/>
            <a:chExt cx="3897630" cy="626477"/>
          </a:xfrm>
        </p:grpSpPr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762000" y="1905000"/>
              <a:ext cx="13716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ORGANIZATION</a:t>
              </a:r>
              <a:endParaRPr lang="en-US" sz="1100" dirty="0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773430" y="2362200"/>
              <a:ext cx="388620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 smtClean="0"/>
                <a:t>Cape Cod Healthcare (CCHC)</a:t>
              </a:r>
              <a:endParaRPr lang="en-US" dirty="0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24" name="TextBox 23"/>
          <p:cNvSpPr txBox="1"/>
          <p:nvPr/>
        </p:nvSpPr>
        <p:spPr>
          <a:xfrm>
            <a:off x="0" y="87239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37E2D"/>
                </a:solidFill>
              </a:rPr>
              <a:t>REFERRAL AND DOCUMENT EXCHANGE </a:t>
            </a:r>
            <a:br>
              <a:rPr lang="en-US" b="1" dirty="0" smtClean="0">
                <a:solidFill>
                  <a:srgbClr val="F37E2D"/>
                </a:solidFill>
              </a:rPr>
            </a:br>
            <a:r>
              <a:rPr lang="en-US" b="1" dirty="0" smtClean="0">
                <a:solidFill>
                  <a:srgbClr val="F37E2D"/>
                </a:solidFill>
              </a:rPr>
              <a:t>BETWEEN </a:t>
            </a:r>
            <a:r>
              <a:rPr lang="en-US" b="1" dirty="0">
                <a:solidFill>
                  <a:srgbClr val="F37E2D"/>
                </a:solidFill>
              </a:rPr>
              <a:t>PARTNERING HEALTHCARE ORGANIZATIONS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3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23" name="Oval 22">
            <a:hlinkClick r:id="rId4"/>
          </p:cNvPr>
          <p:cNvSpPr/>
          <p:nvPr/>
        </p:nvSpPr>
        <p:spPr bwMode="auto">
          <a:xfrm>
            <a:off x="8099932" y="5828127"/>
            <a:ext cx="974870" cy="974870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TextBox 26">
            <a:hlinkClick r:id="rId4"/>
          </p:cNvPr>
          <p:cNvSpPr txBox="1"/>
          <p:nvPr/>
        </p:nvSpPr>
        <p:spPr>
          <a:xfrm>
            <a:off x="8099932" y="6004250"/>
            <a:ext cx="974870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142456"/>
                </a:solidFill>
              </a:rPr>
              <a:t>READ </a:t>
            </a:r>
          </a:p>
          <a:p>
            <a:pPr algn="ctr"/>
            <a:r>
              <a:rPr lang="en-US" sz="1100" b="1" dirty="0" smtClean="0">
                <a:solidFill>
                  <a:srgbClr val="142456"/>
                </a:solidFill>
              </a:rPr>
              <a:t>THE FULL STORY</a:t>
            </a:r>
            <a:endParaRPr lang="en-US" sz="1100" b="1" dirty="0">
              <a:solidFill>
                <a:srgbClr val="142456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926081" y="0"/>
            <a:ext cx="3398519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CLOSED LOOP REFERRALS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26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HI-template-setup">
  <a:themeElements>
    <a:clrScheme name="Custom 4">
      <a:dk1>
        <a:srgbClr val="404040"/>
      </a:dk1>
      <a:lt1>
        <a:srgbClr val="FFFFFF"/>
      </a:lt1>
      <a:dk2>
        <a:srgbClr val="464646"/>
      </a:dk2>
      <a:lt2>
        <a:srgbClr val="95979A"/>
      </a:lt2>
      <a:accent1>
        <a:srgbClr val="567ABD"/>
      </a:accent1>
      <a:accent2>
        <a:srgbClr val="F48228"/>
      </a:accent2>
      <a:accent3>
        <a:srgbClr val="1F3368"/>
      </a:accent3>
      <a:accent4>
        <a:srgbClr val="838BB4"/>
      </a:accent4>
      <a:accent5>
        <a:srgbClr val="1968B3"/>
      </a:accent5>
      <a:accent6>
        <a:srgbClr val="FFFFFF"/>
      </a:accent6>
      <a:hlink>
        <a:srgbClr val="F48228"/>
      </a:hlink>
      <a:folHlink>
        <a:srgbClr val="1968B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3443</TotalTime>
  <Words>326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Verdana</vt:lpstr>
      <vt:lpstr>Wingdings</vt:lpstr>
      <vt:lpstr>MeHI-template-setup</vt:lpstr>
      <vt:lpstr>PowerPoint Presentation</vt:lpstr>
      <vt:lpstr>PowerPoint Presentation</vt:lpstr>
    </vt:vector>
  </TitlesOfParts>
  <Company>jbird graphics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Tallman</dc:creator>
  <cp:lastModifiedBy>Rik Kerstens</cp:lastModifiedBy>
  <cp:revision>156</cp:revision>
  <dcterms:created xsi:type="dcterms:W3CDTF">2015-12-02T16:31:52Z</dcterms:created>
  <dcterms:modified xsi:type="dcterms:W3CDTF">2021-03-23T18:51:38Z</dcterms:modified>
</cp:coreProperties>
</file>