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74" r:id="rId2"/>
    <p:sldId id="276"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8">
          <p15:clr>
            <a:srgbClr val="A4A3A4"/>
          </p15:clr>
        </p15:guide>
        <p15:guide id="2" pos="1652">
          <p15:clr>
            <a:srgbClr val="A4A3A4"/>
          </p15:clr>
        </p15:guide>
        <p15:guide id="3" orient="horz" pos="3913">
          <p15:clr>
            <a:srgbClr val="A4A3A4"/>
          </p15:clr>
        </p15:guide>
        <p15:guide id="4" orient="horz" pos="3510">
          <p15:clr>
            <a:srgbClr val="A4A3A4"/>
          </p15:clr>
        </p15:guide>
        <p15:guide id="5" orient="horz" pos="2473">
          <p15:clr>
            <a:srgbClr val="A4A3A4"/>
          </p15:clr>
        </p15:guide>
        <p15:guide id="6" orient="horz" pos="2153">
          <p15:clr>
            <a:srgbClr val="A4A3A4"/>
          </p15:clr>
        </p15:guide>
        <p15:guide id="7" orient="horz" pos="969">
          <p15:clr>
            <a:srgbClr val="A4A3A4"/>
          </p15:clr>
        </p15:guide>
        <p15:guide id="8" orient="horz" pos="707">
          <p15:clr>
            <a:srgbClr val="A4A3A4"/>
          </p15:clr>
        </p15:guide>
        <p15:guide id="9" orient="horz" pos="1756">
          <p15:clr>
            <a:srgbClr val="A4A3A4"/>
          </p15:clr>
        </p15:guide>
        <p15:guide id="10" orient="horz" pos="1609">
          <p15:clr>
            <a:srgbClr val="A4A3A4"/>
          </p15:clr>
        </p15:guide>
        <p15:guide id="11" orient="horz" pos="3369">
          <p15:clr>
            <a:srgbClr val="A4A3A4"/>
          </p15:clr>
        </p15:guide>
        <p15:guide id="12" pos="3955">
          <p15:clr>
            <a:srgbClr val="A4A3A4"/>
          </p15:clr>
        </p15:guide>
        <p15:guide id="13" pos="2881">
          <p15:clr>
            <a:srgbClr val="A4A3A4"/>
          </p15:clr>
        </p15:guide>
        <p15:guide id="14" pos="3597">
          <p15:clr>
            <a:srgbClr val="A4A3A4"/>
          </p15:clr>
        </p15:guide>
        <p15:guide id="15" pos="5408">
          <p15:clr>
            <a:srgbClr val="A4A3A4"/>
          </p15:clr>
        </p15:guide>
        <p15:guide id="16" pos="436">
          <p15:clr>
            <a:srgbClr val="A4A3A4"/>
          </p15:clr>
        </p15:guide>
        <p15:guide id="17" pos="1876">
          <p15:clr>
            <a:srgbClr val="A4A3A4"/>
          </p15:clr>
        </p15:guide>
        <p15:guide id="18" pos="215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ely Benson" initials="KB" lastIdx="3" clrIdx="0">
    <p:extLst>
      <p:ext uri="{19B8F6BF-5375-455C-9EA6-DF929625EA0E}">
        <p15:presenceInfo xmlns:p15="http://schemas.microsoft.com/office/powerpoint/2012/main" userId="S-1-5-21-2289314645-2387557429-1226727721-54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EEC"/>
    <a:srgbClr val="7DA5D7"/>
    <a:srgbClr val="577ABC"/>
    <a:srgbClr val="F6822B"/>
    <a:srgbClr val="C6C6C6"/>
    <a:srgbClr val="012653"/>
    <a:srgbClr val="F8F8F8"/>
    <a:srgbClr val="F0F0F0"/>
    <a:srgbClr val="EBEBEB"/>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494" y="102"/>
      </p:cViewPr>
      <p:guideLst>
        <p:guide orient="horz" pos="2148"/>
        <p:guide pos="1652"/>
        <p:guide orient="horz" pos="3913"/>
        <p:guide orient="horz" pos="3510"/>
        <p:guide orient="horz" pos="2473"/>
        <p:guide orient="horz" pos="2153"/>
        <p:guide orient="horz" pos="969"/>
        <p:guide orient="horz" pos="707"/>
        <p:guide orient="horz" pos="1756"/>
        <p:guide orient="horz" pos="1609"/>
        <p:guide orient="horz" pos="3369"/>
        <p:guide pos="3955"/>
        <p:guide pos="2881"/>
        <p:guide pos="3597"/>
        <p:guide pos="5408"/>
        <p:guide pos="436"/>
        <p:guide pos="1876"/>
        <p:guide pos="215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BE2EBC-AEFF-1147-80FC-EBB4256C6EC0}" type="datetimeFigureOut">
              <a:rPr lang="en-US" smtClean="0"/>
              <a:t>3/24/2021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506B95-1B73-9443-90A7-5CD59A19E7F0}" type="slidenum">
              <a:rPr lang="en-US" smtClean="0"/>
              <a:t>‹#›</a:t>
            </a:fld>
            <a:endParaRPr lang="en-US"/>
          </a:p>
        </p:txBody>
      </p:sp>
    </p:spTree>
    <p:extLst>
      <p:ext uri="{BB962C8B-B14F-4D97-AF65-F5344CB8AC3E}">
        <p14:creationId xmlns:p14="http://schemas.microsoft.com/office/powerpoint/2010/main" val="42741157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851" y="2423161"/>
            <a:ext cx="7819949" cy="822959"/>
          </a:xfrm>
          <a:prstGeom prst="rect">
            <a:avLst/>
          </a:prstGeom>
        </p:spPr>
        <p:txBody>
          <a:bodyPr lIns="91415" tIns="45707" rIns="91415" bIns="45707"/>
          <a:lstStyle>
            <a:lvl1pPr algn="r">
              <a:defRPr sz="3200" b="0" i="0">
                <a:solidFill>
                  <a:schemeClr val="bg1"/>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334457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909325"/>
            <a:ext cx="3008314" cy="1162050"/>
          </a:xfrm>
          <a:prstGeom prst="rect">
            <a:avLst/>
          </a:prstGeom>
        </p:spPr>
        <p:txBody>
          <a:bodyPr lIns="91415" tIns="45707" rIns="91415" bIns="45707" anchor="b"/>
          <a:lstStyle>
            <a:lvl1pPr algn="l">
              <a:defRPr sz="1900" b="1">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1" y="909323"/>
            <a:ext cx="5111750" cy="52879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700">
                <a:solidFill>
                  <a:schemeClr val="tx1"/>
                </a:solidFill>
              </a:defRPr>
            </a:lvl2pPr>
            <a:lvl3pPr>
              <a:buClr>
                <a:srgbClr val="F5812A"/>
              </a:buClr>
              <a:defRPr sz="1700">
                <a:solidFill>
                  <a:schemeClr val="tx1"/>
                </a:solidFill>
              </a:defRPr>
            </a:lvl3pPr>
            <a:lvl4pPr>
              <a:buClr>
                <a:srgbClr val="F5812A"/>
              </a:buClr>
              <a:defRPr sz="1700">
                <a:solidFill>
                  <a:schemeClr val="tx1"/>
                </a:solidFill>
              </a:defRPr>
            </a:lvl4pPr>
            <a:lvl5pPr>
              <a:buClr>
                <a:srgbClr val="F5812A"/>
              </a:buClr>
              <a:defRPr sz="1700">
                <a:solidFill>
                  <a:schemeClr val="tx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28523"/>
            <a:ext cx="3008314" cy="4068763"/>
          </a:xfrm>
          <a:prstGeom prst="rect">
            <a:avLst/>
          </a:prstGeom>
        </p:spPr>
        <p:txBody>
          <a:bodyPr lIns="91415" tIns="45707" rIns="91415" bIns="45707"/>
          <a:lstStyle>
            <a:lvl1pPr marL="0" indent="0">
              <a:buNone/>
              <a:defRPr sz="1400">
                <a:solidFill>
                  <a:schemeClr val="tx1">
                    <a:lumMod val="60000"/>
                    <a:lumOff val="40000"/>
                  </a:schemeClr>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extLst>
      <p:ext uri="{BB962C8B-B14F-4D97-AF65-F5344CB8AC3E}">
        <p14:creationId xmlns:p14="http://schemas.microsoft.com/office/powerpoint/2010/main" val="2922594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a:prstGeom prst="rect">
            <a:avLst/>
          </a:prstGeom>
        </p:spPr>
        <p:txBody>
          <a:bodyPr lIns="91415" tIns="45707" rIns="91415" bIns="45707" anchor="b"/>
          <a:lstStyle>
            <a:lvl1pPr algn="l">
              <a:defRPr sz="2000" b="1">
                <a:solidFill>
                  <a:schemeClr val="tx1"/>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9" y="1066800"/>
            <a:ext cx="5486400" cy="3660775"/>
          </a:xfrm>
          <a:prstGeom prst="rect">
            <a:avLst/>
          </a:prstGeom>
        </p:spPr>
        <p:txBody>
          <a:bodyPr lIns="91415" tIns="45707" rIns="91415" bIns="45707"/>
          <a:lstStyle>
            <a:lvl1pPr marL="0" indent="0">
              <a:buNone/>
              <a:defRPr sz="3200"/>
            </a:lvl1pPr>
            <a:lvl2pPr marL="457072" indent="0">
              <a:buNone/>
              <a:defRPr sz="2800"/>
            </a:lvl2pPr>
            <a:lvl3pPr marL="914144" indent="0">
              <a:buNone/>
              <a:defRPr sz="2400"/>
            </a:lvl3pPr>
            <a:lvl4pPr marL="1371216" indent="0">
              <a:buNone/>
              <a:defRPr sz="2000"/>
            </a:lvl4pPr>
            <a:lvl5pPr marL="1828288" indent="0">
              <a:buNone/>
              <a:defRPr sz="2000"/>
            </a:lvl5pPr>
            <a:lvl6pPr marL="2285360" indent="0">
              <a:buNone/>
              <a:defRPr sz="2000"/>
            </a:lvl6pPr>
            <a:lvl7pPr marL="2742432" indent="0">
              <a:buNone/>
              <a:defRPr sz="2000"/>
            </a:lvl7pPr>
            <a:lvl8pPr marL="3199504" indent="0">
              <a:buNone/>
              <a:defRPr sz="2000"/>
            </a:lvl8pPr>
            <a:lvl9pPr marL="3656576"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9" y="5367338"/>
            <a:ext cx="5486400" cy="804862"/>
          </a:xfrm>
          <a:prstGeom prst="rect">
            <a:avLst/>
          </a:prstGeom>
        </p:spPr>
        <p:txBody>
          <a:bodyPr lIns="91415" tIns="45707" rIns="91415" bIns="45707"/>
          <a:lstStyle>
            <a:lvl1pPr marL="0" indent="0">
              <a:buNone/>
              <a:defRPr sz="1400">
                <a:solidFill>
                  <a:schemeClr val="tx1"/>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extLst>
      <p:ext uri="{BB962C8B-B14F-4D97-AF65-F5344CB8AC3E}">
        <p14:creationId xmlns:p14="http://schemas.microsoft.com/office/powerpoint/2010/main" val="676491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1" y="914400"/>
            <a:ext cx="8229601" cy="1143000"/>
          </a:xfrm>
          <a:prstGeom prst="rect">
            <a:avLst/>
          </a:prstGeom>
        </p:spPr>
        <p:txBody>
          <a:bodyPr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1" y="2133600"/>
            <a:ext cx="8229601" cy="39925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20292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a:prstGeom prst="rect">
            <a:avLst/>
          </a:prstGeom>
        </p:spPr>
        <p:txBody>
          <a:bodyPr vert="eaVert"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515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solidFill>
                <a:srgbClr val="404040"/>
              </a:solidFill>
            </a:endParaRPr>
          </a:p>
        </p:txBody>
      </p:sp>
      <p:sp>
        <p:nvSpPr>
          <p:cNvPr id="5" name="Rectangle 5"/>
          <p:cNvSpPr>
            <a:spLocks noGrp="1" noChangeArrowheads="1"/>
          </p:cNvSpPr>
          <p:nvPr>
            <p:ph type="ftr" sz="quarter" idx="11"/>
          </p:nvPr>
        </p:nvSpPr>
        <p:spPr>
          <a:xfrm>
            <a:off x="635000" y="6383020"/>
            <a:ext cx="5105400" cy="381000"/>
          </a:xfrm>
          <a:prstGeom prst="rect">
            <a:avLst/>
          </a:prstGeom>
          <a:ln/>
        </p:spPr>
        <p:txBody>
          <a:bodyPr/>
          <a:lstStyle>
            <a:lvl1pPr>
              <a:defRPr/>
            </a:lvl1pPr>
          </a:lstStyle>
          <a:p>
            <a:pPr>
              <a:defRPr/>
            </a:pPr>
            <a:endParaRPr lang="en-US"/>
          </a:p>
        </p:txBody>
      </p:sp>
    </p:spTree>
    <p:extLst>
      <p:ext uri="{BB962C8B-B14F-4D97-AF65-F5344CB8AC3E}">
        <p14:creationId xmlns:p14="http://schemas.microsoft.com/office/powerpoint/2010/main" val="3535314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1" y="1166019"/>
            <a:ext cx="8229601" cy="4525963"/>
          </a:xfrm>
          <a:prstGeom prst="rect">
            <a:avLst/>
          </a:prstGeom>
        </p:spPr>
        <p:txBody>
          <a:bodyPr lIns="91415" tIns="45707" rIns="91415" bIns="45707"/>
          <a:lstStyle>
            <a:lvl1pPr>
              <a:spcBef>
                <a:spcPts val="1200"/>
              </a:spcBef>
              <a:buClr>
                <a:srgbClr val="F5812A"/>
              </a:buClr>
              <a:buFont typeface="Wingdings" charset="2"/>
              <a:buChar char="§"/>
              <a:defRPr sz="2400">
                <a:solidFill>
                  <a:schemeClr val="tx1"/>
                </a:solidFill>
              </a:defRPr>
            </a:lvl1pPr>
            <a:lvl2pPr>
              <a:spcBef>
                <a:spcPts val="600"/>
              </a:spcBef>
              <a:buClr>
                <a:srgbClr val="F5812A"/>
              </a:buClr>
              <a:defRPr sz="2200">
                <a:solidFill>
                  <a:schemeClr val="tx1"/>
                </a:solidFill>
              </a:defRPr>
            </a:lvl2pPr>
            <a:lvl3pPr>
              <a:spcBef>
                <a:spcPts val="600"/>
              </a:spcBef>
              <a:buClr>
                <a:srgbClr val="F5812A"/>
              </a:buClr>
              <a:defRPr sz="2000">
                <a:solidFill>
                  <a:schemeClr val="tx1"/>
                </a:solidFill>
              </a:defRPr>
            </a:lvl3pPr>
            <a:lvl4pPr>
              <a:spcBef>
                <a:spcPts val="600"/>
              </a:spcBef>
              <a:buClr>
                <a:srgbClr val="F5812A"/>
              </a:buClr>
              <a:defRPr sz="1800">
                <a:solidFill>
                  <a:schemeClr val="tx1"/>
                </a:solidFill>
              </a:defRPr>
            </a:lvl4pPr>
            <a:lvl5pPr>
              <a:spcBef>
                <a:spcPts val="600"/>
              </a:spcBef>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0657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65102"/>
            <a:ext cx="8229601" cy="635000"/>
          </a:xfrm>
          <a:prstGeom prst="rect">
            <a:avLst/>
          </a:prstGeom>
        </p:spPr>
        <p:txBody>
          <a:bodyPr lIns="91415" tIns="45707" rIns="91415" bIns="45707"/>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74483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1" cy="647700"/>
          </a:xfrm>
          <a:prstGeom prst="rect">
            <a:avLst/>
          </a:prstGeom>
        </p:spPr>
        <p:txBody>
          <a:bodyPr lIns="91415" tIns="45707" rIns="91415" bIns="45707"/>
          <a:lstStyle>
            <a:lvl1pPr algn="l">
              <a:defRPr sz="240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425577"/>
            <a:ext cx="4040188"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46300"/>
            <a:ext cx="4040188"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425577"/>
            <a:ext cx="4041774"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46300"/>
            <a:ext cx="4041774"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8824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7772400" cy="1362076"/>
          </a:xfrm>
          <a:prstGeom prst="rect">
            <a:avLst/>
          </a:prstGeom>
        </p:spPr>
        <p:txBody>
          <a:bodyPr lIns="91415" tIns="45707" rIns="91415" bIns="45707" anchor="t"/>
          <a:lstStyle>
            <a:lvl1pPr algn="l">
              <a:defRPr sz="3200" b="0"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4" y="2906713"/>
            <a:ext cx="7772400" cy="1500187"/>
          </a:xfrm>
          <a:prstGeom prst="rect">
            <a:avLst/>
          </a:prstGeom>
        </p:spPr>
        <p:txBody>
          <a:bodyPr lIns="91415" tIns="45707" rIns="91415" bIns="45707" anchor="b"/>
          <a:lstStyle>
            <a:lvl1pPr marL="0" indent="0">
              <a:buNone/>
              <a:defRPr sz="2000">
                <a:solidFill>
                  <a:schemeClr val="tx1"/>
                </a:solidFill>
              </a:defRPr>
            </a:lvl1pPr>
            <a:lvl2pPr marL="457072" indent="0">
              <a:buNone/>
              <a:defRPr sz="1800"/>
            </a:lvl2pPr>
            <a:lvl3pPr marL="914144" indent="0">
              <a:buNone/>
              <a:defRPr sz="1600"/>
            </a:lvl3pPr>
            <a:lvl4pPr marL="1371216" indent="0">
              <a:buNone/>
              <a:defRPr sz="1400"/>
            </a:lvl4pPr>
            <a:lvl5pPr marL="1828288" indent="0">
              <a:buNone/>
              <a:defRPr sz="1400"/>
            </a:lvl5pPr>
            <a:lvl6pPr marL="2285360" indent="0">
              <a:buNone/>
              <a:defRPr sz="1400"/>
            </a:lvl6pPr>
            <a:lvl7pPr marL="2742432" indent="0">
              <a:buNone/>
              <a:defRPr sz="1400"/>
            </a:lvl7pPr>
            <a:lvl8pPr marL="3199504" indent="0">
              <a:buNone/>
              <a:defRPr sz="1400"/>
            </a:lvl8pPr>
            <a:lvl9pPr marL="3656576" indent="0">
              <a:buNone/>
              <a:defRPr sz="1400"/>
            </a:lvl9pPr>
          </a:lstStyle>
          <a:p>
            <a:pPr lvl="0"/>
            <a:r>
              <a:rPr lang="en-US" smtClean="0"/>
              <a:t>Click to edit Master text styles</a:t>
            </a:r>
          </a:p>
        </p:txBody>
      </p:sp>
    </p:spTree>
    <p:extLst>
      <p:ext uri="{BB962C8B-B14F-4D97-AF65-F5344CB8AC3E}">
        <p14:creationId xmlns:p14="http://schemas.microsoft.com/office/powerpoint/2010/main" val="164272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1" y="1066800"/>
            <a:ext cx="8229601" cy="1143000"/>
          </a:xfrm>
          <a:prstGeom prst="rect">
            <a:avLst/>
          </a:prstGeom>
        </p:spPr>
        <p:txBody>
          <a:bodyPr lIns="91415" tIns="45707" rIns="91415" bIns="45707"/>
          <a:lstStyle>
            <a:lvl1pPr>
              <a:defRPr sz="3400">
                <a:solidFill>
                  <a:schemeClr val="tx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759285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6" name="Title 5"/>
          <p:cNvSpPr>
            <a:spLocks noGrp="1"/>
          </p:cNvSpPr>
          <p:nvPr>
            <p:ph type="title"/>
          </p:nvPr>
        </p:nvSpPr>
        <p:spPr>
          <a:xfrm>
            <a:off x="457200" y="164592"/>
            <a:ext cx="8229600" cy="636422"/>
          </a:xfrm>
          <a:prstGeom prst="rect">
            <a:avLst/>
          </a:prstGeom>
        </p:spPr>
        <p:txBody>
          <a:bodyPr vert="horz" lIns="109728" tIns="54864" rIns="109728" bIns="54864"/>
          <a:lstStyle>
            <a:lvl1pPr algn="l">
              <a:defRPr sz="2400">
                <a:solidFill>
                  <a:srgbClr val="FFFFFF"/>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76520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title-no-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6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white">
    <p:spTree>
      <p:nvGrpSpPr>
        <p:cNvPr id="1" name=""/>
        <p:cNvGrpSpPr/>
        <p:nvPr/>
      </p:nvGrpSpPr>
      <p:grpSpPr>
        <a:xfrm>
          <a:off x="0" y="0"/>
          <a:ext cx="0" cy="0"/>
          <a:chOff x="0" y="0"/>
          <a:chExt cx="0" cy="0"/>
        </a:xfrm>
      </p:grpSpPr>
      <p:sp>
        <p:nvSpPr>
          <p:cNvPr id="5" name="Rectangle 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59669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89898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4" r:id="rId8"/>
    <p:sldLayoutId id="2147483673" r:id="rId9"/>
    <p:sldLayoutId id="2147483668" r:id="rId10"/>
    <p:sldLayoutId id="2147483669" r:id="rId11"/>
    <p:sldLayoutId id="2147483670" r:id="rId12"/>
    <p:sldLayoutId id="2147483671" r:id="rId13"/>
    <p:sldLayoutId id="2147483672" r:id="rId14"/>
  </p:sldLayoutIdLst>
  <p:hf hdr="0" dt="0"/>
  <p:txStyles>
    <p:title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5pPr>
      <a:lvl6pPr marL="457072" algn="ctr" rtl="0" eaLnBrk="1" fontAlgn="base" hangingPunct="1">
        <a:spcBef>
          <a:spcPct val="0"/>
        </a:spcBef>
        <a:spcAft>
          <a:spcPct val="0"/>
        </a:spcAft>
        <a:defRPr sz="4400">
          <a:solidFill>
            <a:schemeClr val="tx2"/>
          </a:solidFill>
          <a:latin typeface="Arial" charset="0"/>
        </a:defRPr>
      </a:lvl6pPr>
      <a:lvl7pPr marL="914144" algn="ctr" rtl="0" eaLnBrk="1" fontAlgn="base" hangingPunct="1">
        <a:spcBef>
          <a:spcPct val="0"/>
        </a:spcBef>
        <a:spcAft>
          <a:spcPct val="0"/>
        </a:spcAft>
        <a:defRPr sz="4400">
          <a:solidFill>
            <a:schemeClr val="tx2"/>
          </a:solidFill>
          <a:latin typeface="Arial" charset="0"/>
        </a:defRPr>
      </a:lvl7pPr>
      <a:lvl8pPr marL="1371216" algn="ctr" rtl="0" eaLnBrk="1" fontAlgn="base" hangingPunct="1">
        <a:spcBef>
          <a:spcPct val="0"/>
        </a:spcBef>
        <a:spcAft>
          <a:spcPct val="0"/>
        </a:spcAft>
        <a:defRPr sz="4400">
          <a:solidFill>
            <a:schemeClr val="tx2"/>
          </a:solidFill>
          <a:latin typeface="Arial" charset="0"/>
        </a:defRPr>
      </a:lvl8pPr>
      <a:lvl9pPr marL="1828288" algn="ctr" rtl="0" eaLnBrk="1" fontAlgn="base" hangingPunct="1">
        <a:spcBef>
          <a:spcPct val="0"/>
        </a:spcBef>
        <a:spcAft>
          <a:spcPct val="0"/>
        </a:spcAft>
        <a:defRPr sz="4400">
          <a:solidFill>
            <a:schemeClr val="tx2"/>
          </a:solidFill>
          <a:latin typeface="Arial" charset="0"/>
        </a:defRPr>
      </a:lvl9pPr>
    </p:titleStyle>
    <p:bodyStyle>
      <a:lvl1pPr marL="342804" indent="-342804"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742" indent="-285670" algn="l" rtl="0" eaLnBrk="1" fontAlgn="base" hangingPunct="1">
        <a:spcBef>
          <a:spcPct val="20000"/>
        </a:spcBef>
        <a:spcAft>
          <a:spcPct val="0"/>
        </a:spcAft>
        <a:buChar char="–"/>
        <a:defRPr sz="2800">
          <a:solidFill>
            <a:schemeClr val="tx1"/>
          </a:solidFill>
          <a:latin typeface="+mn-lt"/>
          <a:ea typeface="ＭＳ Ｐゴシック" charset="-128"/>
        </a:defRPr>
      </a:lvl2pPr>
      <a:lvl3pPr marL="1142680" indent="-228536" algn="l" rtl="0" eaLnBrk="1" fontAlgn="base" hangingPunct="1">
        <a:spcBef>
          <a:spcPct val="20000"/>
        </a:spcBef>
        <a:spcAft>
          <a:spcPct val="0"/>
        </a:spcAft>
        <a:buChar char="•"/>
        <a:defRPr sz="2400">
          <a:solidFill>
            <a:schemeClr val="tx1"/>
          </a:solidFill>
          <a:latin typeface="+mn-lt"/>
          <a:ea typeface="ＭＳ Ｐゴシック" charset="-128"/>
        </a:defRPr>
      </a:lvl3pPr>
      <a:lvl4pPr marL="1599752" indent="-228536" algn="l" rtl="0" eaLnBrk="1" fontAlgn="base" hangingPunct="1">
        <a:spcBef>
          <a:spcPct val="20000"/>
        </a:spcBef>
        <a:spcAft>
          <a:spcPct val="0"/>
        </a:spcAft>
        <a:buChar char="–"/>
        <a:defRPr sz="2000">
          <a:solidFill>
            <a:schemeClr val="tx1"/>
          </a:solidFill>
          <a:latin typeface="+mn-lt"/>
          <a:ea typeface="ＭＳ Ｐゴシック" charset="-128"/>
        </a:defRPr>
      </a:lvl4pPr>
      <a:lvl5pPr marL="2056824" indent="-228536" algn="l" rtl="0" eaLnBrk="1" fontAlgn="base" hangingPunct="1">
        <a:spcBef>
          <a:spcPct val="20000"/>
        </a:spcBef>
        <a:spcAft>
          <a:spcPct val="0"/>
        </a:spcAft>
        <a:buChar char="»"/>
        <a:defRPr sz="2000">
          <a:solidFill>
            <a:schemeClr val="tx1"/>
          </a:solidFill>
          <a:latin typeface="+mn-lt"/>
          <a:ea typeface="ＭＳ Ｐゴシック" charset="-128"/>
        </a:defRPr>
      </a:lvl5pPr>
      <a:lvl6pPr marL="2513896" indent="-228536" algn="l" rtl="0" eaLnBrk="1" fontAlgn="base" hangingPunct="1">
        <a:spcBef>
          <a:spcPct val="20000"/>
        </a:spcBef>
        <a:spcAft>
          <a:spcPct val="0"/>
        </a:spcAft>
        <a:buChar char="»"/>
        <a:defRPr sz="2000">
          <a:solidFill>
            <a:schemeClr val="tx1"/>
          </a:solidFill>
          <a:latin typeface="+mn-lt"/>
        </a:defRPr>
      </a:lvl6pPr>
      <a:lvl7pPr marL="2970968" indent="-228536" algn="l" rtl="0" eaLnBrk="1" fontAlgn="base" hangingPunct="1">
        <a:spcBef>
          <a:spcPct val="20000"/>
        </a:spcBef>
        <a:spcAft>
          <a:spcPct val="0"/>
        </a:spcAft>
        <a:buChar char="»"/>
        <a:defRPr sz="2000">
          <a:solidFill>
            <a:schemeClr val="tx1"/>
          </a:solidFill>
          <a:latin typeface="+mn-lt"/>
        </a:defRPr>
      </a:lvl7pPr>
      <a:lvl8pPr marL="3428040" indent="-228536" algn="l" rtl="0" eaLnBrk="1" fontAlgn="base" hangingPunct="1">
        <a:spcBef>
          <a:spcPct val="20000"/>
        </a:spcBef>
        <a:spcAft>
          <a:spcPct val="0"/>
        </a:spcAft>
        <a:buChar char="»"/>
        <a:defRPr sz="2000">
          <a:solidFill>
            <a:schemeClr val="tx1"/>
          </a:solidFill>
          <a:latin typeface="+mn-lt"/>
        </a:defRPr>
      </a:lvl8pPr>
      <a:lvl9pPr marL="3885112" indent="-228536"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144" rtl="0" eaLnBrk="1" latinLnBrk="0" hangingPunct="1">
        <a:defRPr sz="1800" kern="1200">
          <a:solidFill>
            <a:schemeClr val="tx1"/>
          </a:solidFill>
          <a:latin typeface="+mn-lt"/>
          <a:ea typeface="+mn-ea"/>
          <a:cs typeface="+mn-cs"/>
        </a:defRPr>
      </a:lvl1pPr>
      <a:lvl2pPr marL="457072" algn="l" defTabSz="914144" rtl="0" eaLnBrk="1" latinLnBrk="0" hangingPunct="1">
        <a:defRPr sz="1800" kern="1200">
          <a:solidFill>
            <a:schemeClr val="tx1"/>
          </a:solidFill>
          <a:latin typeface="+mn-lt"/>
          <a:ea typeface="+mn-ea"/>
          <a:cs typeface="+mn-cs"/>
        </a:defRPr>
      </a:lvl2pPr>
      <a:lvl3pPr marL="914144" algn="l" defTabSz="914144" rtl="0" eaLnBrk="1" latinLnBrk="0" hangingPunct="1">
        <a:defRPr sz="1800" kern="1200">
          <a:solidFill>
            <a:schemeClr val="tx1"/>
          </a:solidFill>
          <a:latin typeface="+mn-lt"/>
          <a:ea typeface="+mn-ea"/>
          <a:cs typeface="+mn-cs"/>
        </a:defRPr>
      </a:lvl3pPr>
      <a:lvl4pPr marL="1371216" algn="l" defTabSz="914144" rtl="0" eaLnBrk="1" latinLnBrk="0" hangingPunct="1">
        <a:defRPr sz="1800" kern="1200">
          <a:solidFill>
            <a:schemeClr val="tx1"/>
          </a:solidFill>
          <a:latin typeface="+mn-lt"/>
          <a:ea typeface="+mn-ea"/>
          <a:cs typeface="+mn-cs"/>
        </a:defRPr>
      </a:lvl4pPr>
      <a:lvl5pPr marL="1828288" algn="l" defTabSz="914144" rtl="0" eaLnBrk="1" latinLnBrk="0" hangingPunct="1">
        <a:defRPr sz="1800" kern="1200">
          <a:solidFill>
            <a:schemeClr val="tx1"/>
          </a:solidFill>
          <a:latin typeface="+mn-lt"/>
          <a:ea typeface="+mn-ea"/>
          <a:cs typeface="+mn-cs"/>
        </a:defRPr>
      </a:lvl5pPr>
      <a:lvl6pPr marL="2285360" algn="l" defTabSz="914144" rtl="0" eaLnBrk="1" latinLnBrk="0" hangingPunct="1">
        <a:defRPr sz="1800" kern="1200">
          <a:solidFill>
            <a:schemeClr val="tx1"/>
          </a:solidFill>
          <a:latin typeface="+mn-lt"/>
          <a:ea typeface="+mn-ea"/>
          <a:cs typeface="+mn-cs"/>
        </a:defRPr>
      </a:lvl6pPr>
      <a:lvl7pPr marL="2742432" algn="l" defTabSz="914144" rtl="0" eaLnBrk="1" latinLnBrk="0" hangingPunct="1">
        <a:defRPr sz="1800" kern="1200">
          <a:solidFill>
            <a:schemeClr val="tx1"/>
          </a:solidFill>
          <a:latin typeface="+mn-lt"/>
          <a:ea typeface="+mn-ea"/>
          <a:cs typeface="+mn-cs"/>
        </a:defRPr>
      </a:lvl7pPr>
      <a:lvl8pPr marL="3199504" algn="l" defTabSz="914144" rtl="0" eaLnBrk="1" latinLnBrk="0" hangingPunct="1">
        <a:defRPr sz="1800" kern="1200">
          <a:solidFill>
            <a:schemeClr val="tx1"/>
          </a:solidFill>
          <a:latin typeface="+mn-lt"/>
          <a:ea typeface="+mn-ea"/>
          <a:cs typeface="+mn-cs"/>
        </a:defRPr>
      </a:lvl8pPr>
      <a:lvl9pPr marL="3656576" algn="l" defTabSz="9141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ehi.masstech.org/Icons" TargetMode="External"/><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8.xml"/><Relationship Id="rId5" Type="http://schemas.openxmlformats.org/officeDocument/2006/relationships/hyperlink" Target="https://www.masshiway.net/Resources/HIE_Spotlight_Stories/Childrens_Behavioral_Health_Initiative" TargetMode="External"/><Relationship Id="rId4" Type="http://schemas.openxmlformats.org/officeDocument/2006/relationships/hyperlink" Target="http://www.mehi.masstech.org/Ic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bwMode="auto">
          <a:xfrm>
            <a:off x="381000" y="1663503"/>
            <a:ext cx="8382000" cy="3929262"/>
          </a:xfrm>
          <a:prstGeom prst="rect">
            <a:avLst/>
          </a:prstGeom>
          <a:solidFill>
            <a:srgbClr val="ECEEEC"/>
          </a:solidFill>
          <a:ln w="12700" cap="flat" cmpd="sng" algn="ctr">
            <a:solidFill>
              <a:schemeClr val="accent2">
                <a:alpha val="30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0" name="Rectangle 16"/>
          <p:cNvSpPr>
            <a:spLocks noChangeArrowheads="1"/>
          </p:cNvSpPr>
          <p:nvPr/>
        </p:nvSpPr>
        <p:spPr bwMode="auto">
          <a:xfrm>
            <a:off x="1177290" y="5798820"/>
            <a:ext cx="7585710" cy="685800"/>
          </a:xfrm>
          <a:prstGeom prst="rect">
            <a:avLst/>
          </a:prstGeom>
          <a:solidFill>
            <a:schemeClr val="bg1"/>
          </a:solidFill>
          <a:ln w="9525">
            <a:solidFill>
              <a:srgbClr val="F37E2D"/>
            </a:solidFill>
            <a:miter lim="800000"/>
            <a:headEnd/>
            <a:tailEnd/>
          </a:ln>
        </p:spPr>
        <p:txBody>
          <a:bodyPr lIns="182880" rIns="182880" anchor="ctr"/>
          <a:lstStyle/>
          <a:p>
            <a:r>
              <a:rPr lang="en-US" sz="1200" dirty="0" smtClean="0">
                <a:solidFill>
                  <a:srgbClr val="012653"/>
                </a:solidFill>
              </a:rPr>
              <a:t>Reduce data submission errors and improve the process of sending CANS assessments to </a:t>
            </a:r>
            <a:r>
              <a:rPr lang="en-US" sz="1200" dirty="0" err="1" smtClean="0">
                <a:solidFill>
                  <a:srgbClr val="012653"/>
                </a:solidFill>
              </a:rPr>
              <a:t>MassHealth</a:t>
            </a:r>
            <a:r>
              <a:rPr lang="en-US" sz="1200" dirty="0" smtClean="0">
                <a:solidFill>
                  <a:srgbClr val="012653"/>
                </a:solidFill>
              </a:rPr>
              <a:t>. </a:t>
            </a:r>
            <a:endParaRPr lang="en-US" sz="1100" dirty="0">
              <a:solidFill>
                <a:srgbClr val="012653"/>
              </a:solidFill>
            </a:endParaRPr>
          </a:p>
        </p:txBody>
      </p:sp>
      <p:sp>
        <p:nvSpPr>
          <p:cNvPr id="41" name="Rectangle 17"/>
          <p:cNvSpPr>
            <a:spLocks noChangeArrowheads="1"/>
          </p:cNvSpPr>
          <p:nvPr/>
        </p:nvSpPr>
        <p:spPr bwMode="auto">
          <a:xfrm>
            <a:off x="381000" y="5798820"/>
            <a:ext cx="685800" cy="685800"/>
          </a:xfrm>
          <a:prstGeom prst="rect">
            <a:avLst/>
          </a:prstGeom>
          <a:noFill/>
          <a:ln w="9525">
            <a:solidFill>
              <a:srgbClr val="F37E2D"/>
            </a:solidFill>
            <a:miter lim="800000"/>
            <a:headEnd/>
            <a:tailEnd/>
          </a:ln>
          <a:extLst>
            <a:ext uri="{909E8E84-426E-40dd-AFC4-6F175D3DCCD1}">
              <a14:hiddenFill xmlns="" xmlns:a14="http://schemas.microsoft.com/office/drawing/2010/main">
                <a:solidFill>
                  <a:schemeClr val="bg1"/>
                </a:solidFill>
              </a14:hiddenFill>
            </a:ext>
          </a:extLst>
        </p:spPr>
        <p:txBody>
          <a:bodyPr wrap="none" anchor="ctr"/>
          <a:lstStyle/>
          <a:p>
            <a:endParaRPr lang="en-US"/>
          </a:p>
        </p:txBody>
      </p:sp>
      <p:sp>
        <p:nvSpPr>
          <p:cNvPr id="42" name="Rectangle 18"/>
          <p:cNvSpPr>
            <a:spLocks noChangeArrowheads="1"/>
          </p:cNvSpPr>
          <p:nvPr/>
        </p:nvSpPr>
        <p:spPr bwMode="auto">
          <a:xfrm>
            <a:off x="398463" y="6011545"/>
            <a:ext cx="668337" cy="29051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pPr algn="ctr"/>
            <a:r>
              <a:rPr lang="en-US" sz="1300">
                <a:solidFill>
                  <a:srgbClr val="F37E2D"/>
                </a:solidFill>
              </a:rPr>
              <a:t>GOAL</a:t>
            </a:r>
          </a:p>
        </p:txBody>
      </p:sp>
      <p:sp>
        <p:nvSpPr>
          <p:cNvPr id="47" name="Rectangle 46"/>
          <p:cNvSpPr/>
          <p:nvPr userDrawn="1"/>
        </p:nvSpPr>
        <p:spPr bwMode="auto">
          <a:xfrm>
            <a:off x="0" y="0"/>
            <a:ext cx="2302136" cy="74971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noFill/>
              <a:effectLst/>
              <a:latin typeface="Arial" charset="0"/>
            </a:endParaRPr>
          </a:p>
        </p:txBody>
      </p:sp>
      <p:pic>
        <p:nvPicPr>
          <p:cNvPr id="48" name="Picture 47"/>
          <p:cNvPicPr>
            <a:picLocks noChangeAspect="1"/>
          </p:cNvPicPr>
          <p:nvPr/>
        </p:nvPicPr>
        <p:blipFill>
          <a:blip r:embed="rId2"/>
          <a:srcRect r="-38" b="9999"/>
          <a:stretch>
            <a:fillRect/>
          </a:stretch>
        </p:blipFill>
        <p:spPr>
          <a:xfrm>
            <a:off x="4" y="788670"/>
            <a:ext cx="9159246" cy="45720"/>
          </a:xfrm>
          <a:prstGeom prst="rect">
            <a:avLst/>
          </a:prstGeom>
          <a:effectLst/>
        </p:spPr>
      </p:pic>
      <p:sp>
        <p:nvSpPr>
          <p:cNvPr id="49" name="TextBox 48"/>
          <p:cNvSpPr txBox="1"/>
          <p:nvPr/>
        </p:nvSpPr>
        <p:spPr>
          <a:xfrm>
            <a:off x="0" y="872391"/>
            <a:ext cx="9144000" cy="646331"/>
          </a:xfrm>
          <a:prstGeom prst="rect">
            <a:avLst/>
          </a:prstGeom>
          <a:noFill/>
        </p:spPr>
        <p:txBody>
          <a:bodyPr wrap="square" rtlCol="0">
            <a:spAutoFit/>
          </a:bodyPr>
          <a:lstStyle/>
          <a:p>
            <a:pPr algn="ctr"/>
            <a:r>
              <a:rPr lang="en-US" b="1" dirty="0" smtClean="0">
                <a:solidFill>
                  <a:srgbClr val="F37E2D"/>
                </a:solidFill>
              </a:rPr>
              <a:t>CANS (CHILD AND ADOLESCENT NEEDS AND STRENGTHS) ASSESSMENTS SENT FROM A COMMUNITY-BASED ORGANIZATION TO MASSHEALTH</a:t>
            </a:r>
            <a:endParaRPr lang="en-US" dirty="0"/>
          </a:p>
        </p:txBody>
      </p:sp>
      <p:sp>
        <p:nvSpPr>
          <p:cNvPr id="51" name="TextBox 50"/>
          <p:cNvSpPr txBox="1"/>
          <p:nvPr/>
        </p:nvSpPr>
        <p:spPr>
          <a:xfrm>
            <a:off x="1"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3"/>
              </a:rPr>
              <a:t>mehi.masstech.org/Icons</a:t>
            </a:r>
            <a:r>
              <a:rPr lang="en-US" sz="900" dirty="0" smtClean="0"/>
              <a:t> </a:t>
            </a:r>
            <a:endParaRPr lang="en-US" sz="900" dirty="0"/>
          </a:p>
        </p:txBody>
      </p:sp>
      <p:pic>
        <p:nvPicPr>
          <p:cNvPr id="62" name="Picture 61" descr="use-case-arrows-3.png"/>
          <p:cNvPicPr>
            <a:picLocks noChangeAspect="1"/>
          </p:cNvPicPr>
          <p:nvPr/>
        </p:nvPicPr>
        <p:blipFill rotWithShape="1">
          <a:blip r:embed="rId4">
            <a:extLst>
              <a:ext uri="{28A0092B-C50C-407E-A947-70E740481C1C}">
                <a14:useLocalDpi xmlns:a14="http://schemas.microsoft.com/office/drawing/2010/main" val="0"/>
              </a:ext>
            </a:extLst>
          </a:blip>
          <a:srcRect l="72632" b="54495"/>
          <a:stretch/>
        </p:blipFill>
        <p:spPr>
          <a:xfrm flipV="1">
            <a:off x="2241660" y="2014763"/>
            <a:ext cx="1414700" cy="1241448"/>
          </a:xfrm>
          <a:prstGeom prst="rect">
            <a:avLst/>
          </a:prstGeom>
        </p:spPr>
      </p:pic>
      <p:sp>
        <p:nvSpPr>
          <p:cNvPr id="39" name="Folded Corner 38"/>
          <p:cNvSpPr/>
          <p:nvPr/>
        </p:nvSpPr>
        <p:spPr>
          <a:xfrm>
            <a:off x="2599074" y="2396490"/>
            <a:ext cx="719467" cy="766304"/>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91440" rIns="0" bIns="0" rtlCol="0" anchor="ctr"/>
          <a:lstStyle/>
          <a:p>
            <a:pPr algn="ctr"/>
            <a:r>
              <a:rPr lang="en-US" sz="900" dirty="0" smtClean="0">
                <a:solidFill>
                  <a:srgbClr val="012653"/>
                </a:solidFill>
                <a:cs typeface="Arial"/>
              </a:rPr>
              <a:t>Complete CANS assessment in EHR</a:t>
            </a:r>
            <a:endParaRPr lang="en-US" sz="900" dirty="0" smtClean="0">
              <a:solidFill>
                <a:srgbClr val="012653"/>
              </a:solidFill>
              <a:latin typeface="Arial"/>
              <a:cs typeface="Arial"/>
            </a:endParaRPr>
          </a:p>
        </p:txBody>
      </p:sp>
      <p:pic>
        <p:nvPicPr>
          <p:cNvPr id="61" name="Picture 60" descr="use-case-arrows-3.png"/>
          <p:cNvPicPr>
            <a:picLocks noChangeAspect="1"/>
          </p:cNvPicPr>
          <p:nvPr/>
        </p:nvPicPr>
        <p:blipFill rotWithShape="1">
          <a:blip r:embed="rId4">
            <a:extLst>
              <a:ext uri="{28A0092B-C50C-407E-A947-70E740481C1C}">
                <a14:useLocalDpi xmlns:a14="http://schemas.microsoft.com/office/drawing/2010/main" val="0"/>
              </a:ext>
            </a:extLst>
          </a:blip>
          <a:srcRect l="72632" b="54495"/>
          <a:stretch/>
        </p:blipFill>
        <p:spPr>
          <a:xfrm>
            <a:off x="5463071" y="2440501"/>
            <a:ext cx="1414700" cy="1241448"/>
          </a:xfrm>
          <a:prstGeom prst="rect">
            <a:avLst/>
          </a:prstGeom>
        </p:spPr>
      </p:pic>
      <p:sp>
        <p:nvSpPr>
          <p:cNvPr id="43" name="Folded Corner 42"/>
          <p:cNvSpPr/>
          <p:nvPr/>
        </p:nvSpPr>
        <p:spPr>
          <a:xfrm>
            <a:off x="5756860" y="2396490"/>
            <a:ext cx="825012" cy="766304"/>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91440" rIns="0" bIns="0" rtlCol="0" anchor="ctr"/>
          <a:lstStyle/>
          <a:p>
            <a:pPr algn="ctr"/>
            <a:r>
              <a:rPr lang="en-US" sz="900" dirty="0" smtClean="0">
                <a:solidFill>
                  <a:srgbClr val="012653"/>
                </a:solidFill>
                <a:cs typeface="Arial"/>
              </a:rPr>
              <a:t>Send CANS assessment </a:t>
            </a:r>
          </a:p>
          <a:p>
            <a:pPr algn="ctr"/>
            <a:r>
              <a:rPr lang="en-US" sz="900" dirty="0" smtClean="0">
                <a:solidFill>
                  <a:srgbClr val="012653"/>
                </a:solidFill>
                <a:cs typeface="Arial"/>
              </a:rPr>
              <a:t>via Mass </a:t>
            </a:r>
          </a:p>
          <a:p>
            <a:pPr algn="ctr"/>
            <a:r>
              <a:rPr lang="en-US" sz="900" dirty="0" err="1" smtClean="0">
                <a:solidFill>
                  <a:srgbClr val="012653"/>
                </a:solidFill>
                <a:cs typeface="Arial"/>
              </a:rPr>
              <a:t>HIway</a:t>
            </a:r>
            <a:r>
              <a:rPr lang="en-US" sz="900" dirty="0" smtClean="0">
                <a:solidFill>
                  <a:srgbClr val="012653"/>
                </a:solidFill>
                <a:cs typeface="Arial"/>
              </a:rPr>
              <a:t> to </a:t>
            </a:r>
            <a:r>
              <a:rPr lang="en-US" sz="900" dirty="0" err="1" smtClean="0">
                <a:solidFill>
                  <a:srgbClr val="012653"/>
                </a:solidFill>
                <a:cs typeface="Arial"/>
              </a:rPr>
              <a:t>MassHealth</a:t>
            </a:r>
            <a:endParaRPr lang="en-US" sz="900" dirty="0">
              <a:solidFill>
                <a:srgbClr val="012653"/>
              </a:solidFill>
              <a:cs typeface="Arial"/>
            </a:endParaRPr>
          </a:p>
        </p:txBody>
      </p:sp>
      <p:sp>
        <p:nvSpPr>
          <p:cNvPr id="30" name="Rectangle 29"/>
          <p:cNvSpPr/>
          <p:nvPr/>
        </p:nvSpPr>
        <p:spPr bwMode="auto">
          <a:xfrm rot="20089052">
            <a:off x="2036800" y="3082670"/>
            <a:ext cx="223935" cy="242596"/>
          </a:xfrm>
          <a:prstGeom prst="rect">
            <a:avLst/>
          </a:prstGeom>
          <a:solidFill>
            <a:srgbClr val="ECEEE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5" name="Oval 25"/>
          <p:cNvSpPr>
            <a:spLocks noChangeArrowheads="1"/>
          </p:cNvSpPr>
          <p:nvPr/>
        </p:nvSpPr>
        <p:spPr bwMode="auto">
          <a:xfrm>
            <a:off x="941832" y="3170342"/>
            <a:ext cx="2133600" cy="2130425"/>
          </a:xfrm>
          <a:prstGeom prst="ellipse">
            <a:avLst/>
          </a:prstGeom>
          <a:solidFill>
            <a:schemeClr val="bg1"/>
          </a:solidFill>
          <a:ln>
            <a:noFill/>
          </a:ln>
          <a:extLst/>
        </p:spPr>
        <p:txBody>
          <a:bodyPr wrap="none" anchor="ctr"/>
          <a:lstStyle/>
          <a:p>
            <a:endParaRPr lang="en-US"/>
          </a:p>
        </p:txBody>
      </p:sp>
      <p:sp>
        <p:nvSpPr>
          <p:cNvPr id="50" name="Oval 21"/>
          <p:cNvSpPr>
            <a:spLocks noChangeArrowheads="1"/>
          </p:cNvSpPr>
          <p:nvPr/>
        </p:nvSpPr>
        <p:spPr bwMode="auto">
          <a:xfrm>
            <a:off x="6085842" y="3170342"/>
            <a:ext cx="2133600" cy="2130425"/>
          </a:xfrm>
          <a:prstGeom prst="ellipse">
            <a:avLst/>
          </a:prstGeom>
          <a:solidFill>
            <a:schemeClr val="bg1"/>
          </a:solidFill>
          <a:ln>
            <a:noFill/>
          </a:ln>
          <a:extLst/>
        </p:spPr>
        <p:txBody>
          <a:bodyPr wrap="none" anchor="ctr"/>
          <a:lstStyle/>
          <a:p>
            <a:endParaRPr lang="en-US"/>
          </a:p>
        </p:txBody>
      </p:sp>
      <p:sp>
        <p:nvSpPr>
          <p:cNvPr id="60" name="Rectangle 59"/>
          <p:cNvSpPr/>
          <p:nvPr/>
        </p:nvSpPr>
        <p:spPr bwMode="auto">
          <a:xfrm rot="1630238">
            <a:off x="5294907" y="2319204"/>
            <a:ext cx="223935" cy="242596"/>
          </a:xfrm>
          <a:prstGeom prst="rect">
            <a:avLst/>
          </a:prstGeom>
          <a:solidFill>
            <a:srgbClr val="ECEEE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3" name="Oval 25"/>
          <p:cNvSpPr>
            <a:spLocks noChangeArrowheads="1"/>
          </p:cNvSpPr>
          <p:nvPr/>
        </p:nvSpPr>
        <p:spPr bwMode="auto">
          <a:xfrm>
            <a:off x="3514005" y="2076345"/>
            <a:ext cx="2133600" cy="2130425"/>
          </a:xfrm>
          <a:prstGeom prst="ellipse">
            <a:avLst/>
          </a:prstGeom>
          <a:solidFill>
            <a:schemeClr val="bg1"/>
          </a:solidFill>
          <a:ln w="9525">
            <a:noFill/>
            <a:round/>
            <a:headEnd/>
            <a:tailEnd/>
          </a:ln>
          <a:extLst/>
        </p:spPr>
        <p:txBody>
          <a:bodyPr wrap="none" anchor="ctr"/>
          <a:lstStyle/>
          <a:p>
            <a:endParaRPr lang="en-US"/>
          </a:p>
        </p:txBody>
      </p:sp>
      <p:sp>
        <p:nvSpPr>
          <p:cNvPr id="36" name="TextBox 35"/>
          <p:cNvSpPr txBox="1"/>
          <p:nvPr/>
        </p:nvSpPr>
        <p:spPr>
          <a:xfrm>
            <a:off x="1177290" y="4586751"/>
            <a:ext cx="1725931" cy="430887"/>
          </a:xfrm>
          <a:prstGeom prst="rect">
            <a:avLst/>
          </a:prstGeom>
          <a:noFill/>
        </p:spPr>
        <p:txBody>
          <a:bodyPr wrap="square" rtlCol="0">
            <a:spAutoFit/>
          </a:bodyPr>
          <a:lstStyle/>
          <a:p>
            <a:pPr algn="ctr"/>
            <a:r>
              <a:rPr lang="en-US" sz="1100" b="1" dirty="0" smtClean="0">
                <a:solidFill>
                  <a:srgbClr val="012653"/>
                </a:solidFill>
                <a:cs typeface="Arial"/>
              </a:rPr>
              <a:t>BEHAVIORAL HEALTH PROVIDER</a:t>
            </a:r>
            <a:endParaRPr lang="en-US" sz="1100" b="1" dirty="0">
              <a:solidFill>
                <a:srgbClr val="012653"/>
              </a:solidFill>
              <a:cs typeface="Arial"/>
            </a:endParaRPr>
          </a:p>
        </p:txBody>
      </p:sp>
      <p:sp>
        <p:nvSpPr>
          <p:cNvPr id="37" name="TextBox 36"/>
          <p:cNvSpPr txBox="1"/>
          <p:nvPr/>
        </p:nvSpPr>
        <p:spPr>
          <a:xfrm>
            <a:off x="3891703" y="3595456"/>
            <a:ext cx="1360170" cy="430887"/>
          </a:xfrm>
          <a:prstGeom prst="rect">
            <a:avLst/>
          </a:prstGeom>
          <a:noFill/>
        </p:spPr>
        <p:txBody>
          <a:bodyPr wrap="square" rtlCol="0">
            <a:spAutoFit/>
          </a:bodyPr>
          <a:lstStyle/>
          <a:p>
            <a:pPr algn="ctr"/>
            <a:r>
              <a:rPr lang="en-US" sz="1100" b="1" dirty="0" smtClean="0">
                <a:solidFill>
                  <a:srgbClr val="012653"/>
                </a:solidFill>
                <a:cs typeface="Arial"/>
              </a:rPr>
              <a:t>Organization’s EHR</a:t>
            </a:r>
            <a:endParaRPr lang="en-US" sz="1100" b="1" dirty="0">
              <a:solidFill>
                <a:srgbClr val="012653"/>
              </a:solidFill>
              <a:cs typeface="Aria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55182" y="3495472"/>
            <a:ext cx="1194920" cy="1091279"/>
          </a:xfrm>
          <a:prstGeom prst="rect">
            <a:avLst/>
          </a:prstGeom>
        </p:spPr>
      </p:pic>
      <p:sp>
        <p:nvSpPr>
          <p:cNvPr id="28" name="TextBox 27"/>
          <p:cNvSpPr txBox="1"/>
          <p:nvPr/>
        </p:nvSpPr>
        <p:spPr>
          <a:xfrm>
            <a:off x="6472557" y="4628719"/>
            <a:ext cx="1360170" cy="261610"/>
          </a:xfrm>
          <a:prstGeom prst="rect">
            <a:avLst/>
          </a:prstGeom>
          <a:noFill/>
        </p:spPr>
        <p:txBody>
          <a:bodyPr wrap="square" rtlCol="0">
            <a:spAutoFit/>
          </a:bodyPr>
          <a:lstStyle/>
          <a:p>
            <a:pPr algn="ctr"/>
            <a:r>
              <a:rPr lang="en-US" sz="1100" b="1" dirty="0" smtClean="0">
                <a:solidFill>
                  <a:srgbClr val="012653"/>
                </a:solidFill>
                <a:cs typeface="Arial"/>
              </a:rPr>
              <a:t>MASSHEALTH</a:t>
            </a:r>
            <a:endParaRPr lang="en-US" sz="1100" b="1" dirty="0">
              <a:solidFill>
                <a:srgbClr val="012653"/>
              </a:solidFill>
              <a:cs typeface="Arial"/>
            </a:endParaRPr>
          </a:p>
        </p:txBody>
      </p:sp>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47359" y="2503775"/>
            <a:ext cx="1064536" cy="1064536"/>
          </a:xfrm>
          <a:prstGeom prst="rect">
            <a:avLst/>
          </a:prstGeom>
        </p:spPr>
      </p:pic>
      <p:sp>
        <p:nvSpPr>
          <p:cNvPr id="27" name="TextBox 26"/>
          <p:cNvSpPr txBox="1"/>
          <p:nvPr/>
        </p:nvSpPr>
        <p:spPr>
          <a:xfrm>
            <a:off x="2823210" y="0"/>
            <a:ext cx="3509009"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PUBLIC HEALTH REPORTING</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70100" y="3568311"/>
            <a:ext cx="987638" cy="957155"/>
          </a:xfrm>
          <a:prstGeom prst="rect">
            <a:avLst/>
          </a:prstGeom>
        </p:spPr>
      </p:pic>
    </p:spTree>
    <p:extLst>
      <p:ext uri="{BB962C8B-B14F-4D97-AF65-F5344CB8AC3E}">
        <p14:creationId xmlns:p14="http://schemas.microsoft.com/office/powerpoint/2010/main" val="2738091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USE_CASE_BK2"/>
          <p:cNvPicPr>
            <a:picLocks noChangeAspect="1" noChangeArrowheads="1"/>
          </p:cNvPicPr>
          <p:nvPr/>
        </p:nvPicPr>
        <p:blipFill rotWithShape="1">
          <a:blip r:embed="rId2">
            <a:extLst>
              <a:ext uri="{28A0092B-C50C-407E-A947-70E740481C1C}">
                <a14:useLocalDpi xmlns:a14="http://schemas.microsoft.com/office/drawing/2010/main" val="0"/>
              </a:ext>
            </a:extLst>
          </a:blip>
          <a:srcRect t="21301"/>
          <a:stretch/>
        </p:blipFill>
        <p:spPr bwMode="auto">
          <a:xfrm>
            <a:off x="0" y="1460500"/>
            <a:ext cx="9142413" cy="5395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 name="Rectangle 5"/>
          <p:cNvSpPr>
            <a:spLocks noChangeArrowheads="1"/>
          </p:cNvSpPr>
          <p:nvPr/>
        </p:nvSpPr>
        <p:spPr bwMode="auto">
          <a:xfrm>
            <a:off x="381000" y="1657350"/>
            <a:ext cx="8382000" cy="4865370"/>
          </a:xfrm>
          <a:prstGeom prst="rect">
            <a:avLst/>
          </a:prstGeom>
          <a:solidFill>
            <a:srgbClr val="ECEEEC"/>
          </a:solidFill>
          <a:ln w="9525" cap="rnd">
            <a:solidFill>
              <a:srgbClr val="F37E2D"/>
            </a:solidFill>
            <a:prstDash val="sysDot"/>
            <a:miter lim="800000"/>
            <a:headEnd/>
            <a:tailEnd/>
          </a:ln>
        </p:spPr>
        <p:txBody>
          <a:bodyPr wrap="none" anchor="ctr"/>
          <a:lstStyle/>
          <a:p>
            <a:endParaRPr lang="en-US"/>
          </a:p>
        </p:txBody>
      </p:sp>
      <p:grpSp>
        <p:nvGrpSpPr>
          <p:cNvPr id="4" name="Group 3"/>
          <p:cNvGrpSpPr/>
          <p:nvPr/>
        </p:nvGrpSpPr>
        <p:grpSpPr>
          <a:xfrm>
            <a:off x="5334000" y="1756283"/>
            <a:ext cx="3181350" cy="4486281"/>
            <a:chOff x="762000" y="1742697"/>
            <a:chExt cx="2749988" cy="4980512"/>
          </a:xfrm>
        </p:grpSpPr>
        <p:sp>
          <p:nvSpPr>
            <p:cNvPr id="5" name="Rectangle 8"/>
            <p:cNvSpPr>
              <a:spLocks noChangeArrowheads="1"/>
            </p:cNvSpPr>
            <p:nvPr/>
          </p:nvSpPr>
          <p:spPr bwMode="auto">
            <a:xfrm>
              <a:off x="777875" y="2281333"/>
              <a:ext cx="2734113" cy="444187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r>
                <a:rPr lang="en-US" sz="1000" dirty="0" err="1"/>
                <a:t>MassHealth</a:t>
              </a:r>
              <a:r>
                <a:rPr lang="en-US" sz="1000" dirty="0"/>
                <a:t> requires certain </a:t>
              </a:r>
              <a:r>
                <a:rPr lang="en-US" sz="1000" dirty="0" smtClean="0"/>
                <a:t>providers to </a:t>
              </a:r>
              <a:r>
                <a:rPr lang="en-US" sz="1000" dirty="0"/>
                <a:t>conduct a comprehensive assessment of youth seeking treatment. These </a:t>
              </a:r>
              <a:r>
                <a:rPr lang="en-US" sz="1000" dirty="0" smtClean="0"/>
                <a:t>providers </a:t>
              </a:r>
              <a:r>
                <a:rPr lang="en-US" sz="1000" dirty="0"/>
                <a:t>must use the Child and Adolescent Needs and Strengths tool </a:t>
              </a:r>
              <a:r>
                <a:rPr lang="en-US" sz="1000" dirty="0" smtClean="0"/>
                <a:t>(CANS</a:t>
              </a:r>
              <a:r>
                <a:rPr lang="en-US" sz="1000" dirty="0"/>
                <a:t>), a standardized comprehensive assessment and screening tool to conduct the assessment</a:t>
              </a:r>
              <a:r>
                <a:rPr lang="en-US" sz="1000" dirty="0" smtClean="0"/>
                <a:t>.</a:t>
              </a:r>
            </a:p>
            <a:p>
              <a:endParaRPr lang="en-US" sz="1000" dirty="0"/>
            </a:p>
            <a:p>
              <a:r>
                <a:rPr lang="en-US" sz="1000" dirty="0" smtClean="0"/>
                <a:t>Due </a:t>
              </a:r>
              <a:r>
                <a:rPr lang="en-US" sz="1000" dirty="0"/>
                <a:t>to reporting regulations, </a:t>
              </a:r>
              <a:r>
                <a:rPr lang="en-US" sz="1000" dirty="0" smtClean="0"/>
                <a:t>providers would need to </a:t>
              </a:r>
              <a:r>
                <a:rPr lang="en-US" sz="1000" dirty="0"/>
                <a:t>enter the CANS twice: once through the Virtual Gateway and once </a:t>
              </a:r>
              <a:r>
                <a:rPr lang="en-US" sz="1000" dirty="0" smtClean="0"/>
                <a:t>into </a:t>
              </a:r>
              <a:r>
                <a:rPr lang="en-US" sz="1000" dirty="0"/>
                <a:t>their Electronic Health Records (EHRs).</a:t>
              </a:r>
            </a:p>
            <a:p>
              <a:r>
                <a:rPr lang="en-US" sz="1000" dirty="0"/>
                <a:t>This </a:t>
              </a:r>
              <a:r>
                <a:rPr lang="en-US" sz="1000" dirty="0" smtClean="0"/>
                <a:t>was a time-intensive </a:t>
              </a:r>
              <a:r>
                <a:rPr lang="en-US" sz="1000" dirty="0"/>
                <a:t>activity prone to data-submission errors. Furthermore, clinicians occasionally experienced timeouts while entering data, requiring them to enter the information on forms more than once, increasing the chance of mistakes.</a:t>
              </a:r>
            </a:p>
            <a:p>
              <a:endParaRPr lang="en-US" sz="1000" dirty="0" smtClean="0"/>
            </a:p>
            <a:p>
              <a:r>
                <a:rPr lang="en-US" sz="1000" dirty="0"/>
                <a:t>CBHI and </a:t>
              </a:r>
              <a:r>
                <a:rPr lang="en-US" sz="1000" dirty="0" err="1"/>
                <a:t>MeHI</a:t>
              </a:r>
              <a:r>
                <a:rPr lang="en-US" sz="1000" dirty="0"/>
                <a:t> worked with qualified behavioral health EHR system vendors to develop and implement CBHI CANS interfaces for their products. The vendor implementations enable the clinicians to complete the assessments within the EHR, automatically extract the data from the EHR into the required CANS format, and then send the assessment via the Mass </a:t>
              </a:r>
              <a:r>
                <a:rPr lang="en-US" sz="1000" dirty="0" err="1"/>
                <a:t>HIway</a:t>
              </a:r>
              <a:r>
                <a:rPr lang="en-US" sz="1000" dirty="0"/>
                <a:t> to </a:t>
              </a:r>
              <a:r>
                <a:rPr lang="en-US" sz="1000" dirty="0" err="1"/>
                <a:t>MassHealth’s</a:t>
              </a:r>
              <a:r>
                <a:rPr lang="en-US" sz="1000" dirty="0"/>
                <a:t> CANS database. An active Mass </a:t>
              </a:r>
              <a:endParaRPr lang="en-US" sz="1000" dirty="0" smtClean="0"/>
            </a:p>
            <a:p>
              <a:r>
                <a:rPr lang="en-US" sz="1000" dirty="0" err="1" smtClean="0"/>
                <a:t>HIway</a:t>
              </a:r>
              <a:r>
                <a:rPr lang="en-US" sz="1000" dirty="0" smtClean="0"/>
                <a:t> </a:t>
              </a:r>
              <a:r>
                <a:rPr lang="en-US" sz="1000" dirty="0"/>
                <a:t>connection is required to use the new </a:t>
              </a:r>
              <a:endParaRPr lang="en-US" sz="1000" dirty="0" smtClean="0"/>
            </a:p>
            <a:p>
              <a:r>
                <a:rPr lang="en-US" sz="1000" dirty="0" smtClean="0"/>
                <a:t>workflow</a:t>
              </a:r>
              <a:r>
                <a:rPr lang="en-US" sz="1000" dirty="0"/>
                <a:t>.</a:t>
              </a:r>
            </a:p>
          </p:txBody>
        </p:sp>
        <p:sp>
          <p:nvSpPr>
            <p:cNvPr id="6" name="Rectangle 10"/>
            <p:cNvSpPr>
              <a:spLocks noChangeArrowheads="1"/>
            </p:cNvSpPr>
            <p:nvPr/>
          </p:nvSpPr>
          <p:spPr bwMode="auto">
            <a:xfrm>
              <a:off x="762000" y="1742697"/>
              <a:ext cx="76835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STORY</a:t>
              </a:r>
              <a:endParaRPr lang="en-US" sz="1100" dirty="0"/>
            </a:p>
          </p:txBody>
        </p:sp>
      </p:grpSp>
      <p:sp>
        <p:nvSpPr>
          <p:cNvPr id="7" name="Line 11"/>
          <p:cNvSpPr>
            <a:spLocks noChangeShapeType="1"/>
          </p:cNvSpPr>
          <p:nvPr/>
        </p:nvSpPr>
        <p:spPr bwMode="auto">
          <a:xfrm>
            <a:off x="4876800" y="1905000"/>
            <a:ext cx="0" cy="4267200"/>
          </a:xfrm>
          <a:prstGeom prst="line">
            <a:avLst/>
          </a:prstGeom>
          <a:noFill/>
          <a:ln w="38100" cap="rnd">
            <a:solidFill>
              <a:srgbClr val="F37E2D"/>
            </a:solidFill>
            <a:prstDash val="sysDot"/>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27" name="Group 26"/>
          <p:cNvGrpSpPr/>
          <p:nvPr/>
        </p:nvGrpSpPr>
        <p:grpSpPr>
          <a:xfrm>
            <a:off x="762000" y="3901440"/>
            <a:ext cx="3897630" cy="919311"/>
            <a:chOff x="762000" y="4038600"/>
            <a:chExt cx="3897630" cy="919311"/>
          </a:xfrm>
        </p:grpSpPr>
        <p:sp>
          <p:nvSpPr>
            <p:cNvPr id="9" name="Rectangle 7"/>
            <p:cNvSpPr>
              <a:spLocks noChangeArrowheads="1"/>
            </p:cNvSpPr>
            <p:nvPr/>
          </p:nvSpPr>
          <p:spPr bwMode="auto">
            <a:xfrm>
              <a:off x="773430" y="4450080"/>
              <a:ext cx="3886200" cy="50783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spAutoFit/>
            </a:bodyPr>
            <a:lstStyle/>
            <a:p>
              <a:pPr marL="171450" indent="-171450">
                <a:buFont typeface="Arial" panose="020B0604020202020204" pitchFamily="34" charset="0"/>
                <a:buChar char="•"/>
              </a:pPr>
              <a:r>
                <a:rPr lang="en-US" sz="1100" dirty="0" smtClean="0"/>
                <a:t>Community-based organizations that submit CANS Assessments</a:t>
              </a:r>
            </a:p>
            <a:p>
              <a:pPr marL="171450" indent="-171450">
                <a:buFont typeface="Arial" panose="020B0604020202020204" pitchFamily="34" charset="0"/>
                <a:buChar char="•"/>
              </a:pPr>
              <a:r>
                <a:rPr lang="en-US" sz="1100" dirty="0" err="1" smtClean="0"/>
                <a:t>MassHealth</a:t>
              </a:r>
              <a:endParaRPr lang="en-US" sz="1100" dirty="0"/>
            </a:p>
          </p:txBody>
        </p:sp>
        <p:sp>
          <p:nvSpPr>
            <p:cNvPr id="11" name="Rectangle 12"/>
            <p:cNvSpPr>
              <a:spLocks noChangeArrowheads="1"/>
            </p:cNvSpPr>
            <p:nvPr/>
          </p:nvSpPr>
          <p:spPr bwMode="auto">
            <a:xfrm>
              <a:off x="762000" y="4038600"/>
              <a:ext cx="27432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TRADING </a:t>
              </a:r>
              <a:r>
                <a:rPr lang="en-US" sz="1100" dirty="0" smtClean="0">
                  <a:solidFill>
                    <a:schemeClr val="bg1"/>
                  </a:solidFill>
                </a:rPr>
                <a:t>PARTNERS AND SYSTEMS</a:t>
              </a:r>
              <a:endParaRPr lang="en-US" sz="1100" dirty="0"/>
            </a:p>
          </p:txBody>
        </p:sp>
      </p:grpSp>
      <p:grpSp>
        <p:nvGrpSpPr>
          <p:cNvPr id="18" name="Group 17"/>
          <p:cNvGrpSpPr/>
          <p:nvPr/>
        </p:nvGrpSpPr>
        <p:grpSpPr>
          <a:xfrm>
            <a:off x="762000" y="2766060"/>
            <a:ext cx="3897630" cy="1054733"/>
            <a:chOff x="762000" y="2971800"/>
            <a:chExt cx="3897630" cy="1054733"/>
          </a:xfrm>
        </p:grpSpPr>
        <p:sp>
          <p:nvSpPr>
            <p:cNvPr id="10" name="Rectangle 9"/>
            <p:cNvSpPr>
              <a:spLocks noChangeArrowheads="1"/>
            </p:cNvSpPr>
            <p:nvPr/>
          </p:nvSpPr>
          <p:spPr bwMode="auto">
            <a:xfrm>
              <a:off x="789305" y="3383280"/>
              <a:ext cx="3870325" cy="64325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pPr>
                <a:lnSpc>
                  <a:spcPct val="95000"/>
                </a:lnSpc>
              </a:pPr>
              <a:r>
                <a:rPr lang="en-US" sz="1100" dirty="0" smtClean="0"/>
                <a:t>To develop a streamlined submission process between community-based organizations and </a:t>
              </a:r>
              <a:r>
                <a:rPr lang="en-US" sz="1100" dirty="0" err="1" smtClean="0"/>
                <a:t>MassHealth</a:t>
              </a:r>
              <a:r>
                <a:rPr lang="en-US" sz="1100" dirty="0" smtClean="0"/>
                <a:t> that will reduce data submission errors and improve the process of submitting CANS assessments.</a:t>
              </a:r>
              <a:endParaRPr lang="en-US" dirty="0"/>
            </a:p>
          </p:txBody>
        </p:sp>
        <p:sp>
          <p:nvSpPr>
            <p:cNvPr id="12" name="Rectangle 13"/>
            <p:cNvSpPr>
              <a:spLocks noChangeArrowheads="1"/>
            </p:cNvSpPr>
            <p:nvPr/>
          </p:nvSpPr>
          <p:spPr bwMode="auto">
            <a:xfrm>
              <a:off x="762000" y="2971800"/>
              <a:ext cx="660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GOAL</a:t>
              </a:r>
              <a:endParaRPr lang="en-US" sz="1100" dirty="0"/>
            </a:p>
          </p:txBody>
        </p:sp>
      </p:grpSp>
      <p:grpSp>
        <p:nvGrpSpPr>
          <p:cNvPr id="28" name="Group 27"/>
          <p:cNvGrpSpPr/>
          <p:nvPr/>
        </p:nvGrpSpPr>
        <p:grpSpPr>
          <a:xfrm>
            <a:off x="762000" y="5095829"/>
            <a:ext cx="3897630" cy="610116"/>
            <a:chOff x="762000" y="5548500"/>
            <a:chExt cx="3897630" cy="610116"/>
          </a:xfrm>
        </p:grpSpPr>
        <p:sp>
          <p:nvSpPr>
            <p:cNvPr id="13" name="Rectangle 14"/>
            <p:cNvSpPr>
              <a:spLocks noChangeArrowheads="1"/>
            </p:cNvSpPr>
            <p:nvPr/>
          </p:nvSpPr>
          <p:spPr bwMode="auto">
            <a:xfrm>
              <a:off x="762000" y="5548500"/>
              <a:ext cx="1676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DATA TO EXCHANGE</a:t>
              </a:r>
              <a:endParaRPr lang="en-US" sz="1100" dirty="0"/>
            </a:p>
          </p:txBody>
        </p:sp>
        <p:sp>
          <p:nvSpPr>
            <p:cNvPr id="14" name="Rectangle 15"/>
            <p:cNvSpPr>
              <a:spLocks noChangeArrowheads="1"/>
            </p:cNvSpPr>
            <p:nvPr/>
          </p:nvSpPr>
          <p:spPr bwMode="auto">
            <a:xfrm>
              <a:off x="773430" y="5973950"/>
              <a:ext cx="3886200" cy="18466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pPr marL="171450" indent="-171450">
                <a:buFont typeface="Arial" panose="020B0604020202020204" pitchFamily="34" charset="0"/>
                <a:buChar char="•"/>
              </a:pPr>
              <a:r>
                <a:rPr lang="en-US" sz="1200" dirty="0" smtClean="0"/>
                <a:t>CANS assessments</a:t>
              </a:r>
            </a:p>
          </p:txBody>
        </p:sp>
      </p:grpSp>
      <p:grpSp>
        <p:nvGrpSpPr>
          <p:cNvPr id="17" name="Group 16"/>
          <p:cNvGrpSpPr/>
          <p:nvPr/>
        </p:nvGrpSpPr>
        <p:grpSpPr>
          <a:xfrm>
            <a:off x="741388" y="1757617"/>
            <a:ext cx="3897630" cy="919311"/>
            <a:chOff x="762000" y="1905000"/>
            <a:chExt cx="3897630" cy="919311"/>
          </a:xfrm>
        </p:grpSpPr>
        <p:sp>
          <p:nvSpPr>
            <p:cNvPr id="15" name="Rectangle 17"/>
            <p:cNvSpPr>
              <a:spLocks noChangeArrowheads="1"/>
            </p:cNvSpPr>
            <p:nvPr/>
          </p:nvSpPr>
          <p:spPr bwMode="auto">
            <a:xfrm>
              <a:off x="762000" y="1905000"/>
              <a:ext cx="13716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smtClean="0">
                  <a:solidFill>
                    <a:schemeClr val="bg1"/>
                  </a:solidFill>
                </a:rPr>
                <a:t>ORGANIZATIONS</a:t>
              </a:r>
              <a:endParaRPr lang="en-US" sz="1100" dirty="0"/>
            </a:p>
          </p:txBody>
        </p:sp>
        <p:sp>
          <p:nvSpPr>
            <p:cNvPr id="16" name="Rectangle 18"/>
            <p:cNvSpPr>
              <a:spLocks noChangeArrowheads="1"/>
            </p:cNvSpPr>
            <p:nvPr/>
          </p:nvSpPr>
          <p:spPr bwMode="auto">
            <a:xfrm>
              <a:off x="773430" y="2316480"/>
              <a:ext cx="3886200" cy="50783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pPr marL="171450" indent="-171450">
                <a:buFont typeface="Arial" panose="020B0604020202020204" pitchFamily="34" charset="0"/>
                <a:buChar char="•"/>
              </a:pPr>
              <a:r>
                <a:rPr lang="en-US" sz="1100" dirty="0" smtClean="0"/>
                <a:t>Community-Based Organizations providing behavioral health support services to children and adolescents</a:t>
              </a:r>
            </a:p>
            <a:p>
              <a:pPr marL="171450" indent="-171450">
                <a:buFont typeface="Arial" panose="020B0604020202020204" pitchFamily="34" charset="0"/>
                <a:buChar char="•"/>
              </a:pPr>
              <a:r>
                <a:rPr lang="en-US" sz="1100" dirty="0" smtClean="0"/>
                <a:t>Children’s Behavioral Health Initiative (CBHI)</a:t>
              </a:r>
              <a:endParaRPr lang="en-US" b="1" dirty="0"/>
            </a:p>
          </p:txBody>
        </p:sp>
      </p:grpSp>
      <p:pic>
        <p:nvPicPr>
          <p:cNvPr id="22" name="Picture 21"/>
          <p:cNvPicPr>
            <a:picLocks noChangeAspect="1"/>
          </p:cNvPicPr>
          <p:nvPr/>
        </p:nvPicPr>
        <p:blipFill>
          <a:blip r:embed="rId3"/>
          <a:srcRect r="-38" b="9999"/>
          <a:stretch>
            <a:fillRect/>
          </a:stretch>
        </p:blipFill>
        <p:spPr>
          <a:xfrm>
            <a:off x="4" y="788670"/>
            <a:ext cx="9159246" cy="45720"/>
          </a:xfrm>
          <a:prstGeom prst="rect">
            <a:avLst/>
          </a:prstGeom>
          <a:effectLst/>
        </p:spPr>
      </p:pic>
      <p:sp>
        <p:nvSpPr>
          <p:cNvPr id="24" name="TextBox 23"/>
          <p:cNvSpPr txBox="1"/>
          <p:nvPr/>
        </p:nvSpPr>
        <p:spPr>
          <a:xfrm>
            <a:off x="0" y="872391"/>
            <a:ext cx="9144000" cy="646331"/>
          </a:xfrm>
          <a:prstGeom prst="rect">
            <a:avLst/>
          </a:prstGeom>
          <a:noFill/>
        </p:spPr>
        <p:txBody>
          <a:bodyPr wrap="square" rtlCol="0">
            <a:spAutoFit/>
          </a:bodyPr>
          <a:lstStyle/>
          <a:p>
            <a:pPr algn="ctr"/>
            <a:r>
              <a:rPr lang="en-US" b="1" dirty="0">
                <a:solidFill>
                  <a:srgbClr val="F37E2D"/>
                </a:solidFill>
              </a:rPr>
              <a:t>CANS (CHILD AND ADOLESCENT NEEDS AND STRENGTHS) ASSESSMENTS SENT FROM </a:t>
            </a:r>
            <a:r>
              <a:rPr lang="en-US" b="1" dirty="0" smtClean="0">
                <a:solidFill>
                  <a:srgbClr val="F37E2D"/>
                </a:solidFill>
              </a:rPr>
              <a:t>A COMMUNITY-BASED ORGANIZATION </a:t>
            </a:r>
            <a:r>
              <a:rPr lang="en-US" b="1" dirty="0">
                <a:solidFill>
                  <a:srgbClr val="F37E2D"/>
                </a:solidFill>
              </a:rPr>
              <a:t>TO MASSHEALTH</a:t>
            </a:r>
            <a:endParaRPr lang="en-US" dirty="0"/>
          </a:p>
        </p:txBody>
      </p:sp>
      <p:sp>
        <p:nvSpPr>
          <p:cNvPr id="25" name="TextBox 24"/>
          <p:cNvSpPr txBox="1"/>
          <p:nvPr/>
        </p:nvSpPr>
        <p:spPr>
          <a:xfrm>
            <a:off x="1"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4"/>
              </a:rPr>
              <a:t>mehi.masstech.org/Icons</a:t>
            </a:r>
            <a:r>
              <a:rPr lang="en-US" sz="900" dirty="0" smtClean="0"/>
              <a:t> </a:t>
            </a:r>
            <a:endParaRPr lang="en-US" sz="900" dirty="0"/>
          </a:p>
        </p:txBody>
      </p:sp>
      <p:sp>
        <p:nvSpPr>
          <p:cNvPr id="29" name="Oval 28">
            <a:hlinkClick r:id="rId5"/>
          </p:cNvPr>
          <p:cNvSpPr/>
          <p:nvPr/>
        </p:nvSpPr>
        <p:spPr bwMode="auto">
          <a:xfrm>
            <a:off x="8108980" y="5828127"/>
            <a:ext cx="974870" cy="974870"/>
          </a:xfrm>
          <a:prstGeom prst="ellipse">
            <a:avLst/>
          </a:pr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0" name="TextBox 29">
            <a:hlinkClick r:id="rId5"/>
          </p:cNvPr>
          <p:cNvSpPr txBox="1"/>
          <p:nvPr/>
        </p:nvSpPr>
        <p:spPr>
          <a:xfrm>
            <a:off x="8108980" y="6004250"/>
            <a:ext cx="974870" cy="600164"/>
          </a:xfrm>
          <a:prstGeom prst="rect">
            <a:avLst/>
          </a:prstGeom>
          <a:noFill/>
        </p:spPr>
        <p:txBody>
          <a:bodyPr wrap="square" rtlCol="0" anchor="ctr">
            <a:spAutoFit/>
          </a:bodyPr>
          <a:lstStyle/>
          <a:p>
            <a:pPr algn="ctr"/>
            <a:r>
              <a:rPr lang="en-US" sz="1100" b="1" dirty="0" smtClean="0">
                <a:solidFill>
                  <a:srgbClr val="142456"/>
                </a:solidFill>
              </a:rPr>
              <a:t>READ </a:t>
            </a:r>
          </a:p>
          <a:p>
            <a:pPr algn="ctr"/>
            <a:r>
              <a:rPr lang="en-US" sz="1100" b="1" dirty="0" smtClean="0">
                <a:solidFill>
                  <a:srgbClr val="142456"/>
                </a:solidFill>
              </a:rPr>
              <a:t>THE FULL STORY</a:t>
            </a:r>
            <a:endParaRPr lang="en-US" sz="1100" b="1" dirty="0">
              <a:solidFill>
                <a:srgbClr val="142456"/>
              </a:solidFill>
            </a:endParaRPr>
          </a:p>
        </p:txBody>
      </p:sp>
      <p:sp>
        <p:nvSpPr>
          <p:cNvPr id="31" name="TextBox 30"/>
          <p:cNvSpPr txBox="1"/>
          <p:nvPr/>
        </p:nvSpPr>
        <p:spPr>
          <a:xfrm>
            <a:off x="2823210" y="0"/>
            <a:ext cx="3509009"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PUBLIC HEALTH REPORTING</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34264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eHI-template-setup">
  <a:themeElements>
    <a:clrScheme name="Custom 4">
      <a:dk1>
        <a:srgbClr val="404040"/>
      </a:dk1>
      <a:lt1>
        <a:srgbClr val="FFFFFF"/>
      </a:lt1>
      <a:dk2>
        <a:srgbClr val="464646"/>
      </a:dk2>
      <a:lt2>
        <a:srgbClr val="95979A"/>
      </a:lt2>
      <a:accent1>
        <a:srgbClr val="567ABD"/>
      </a:accent1>
      <a:accent2>
        <a:srgbClr val="F48228"/>
      </a:accent2>
      <a:accent3>
        <a:srgbClr val="1F3368"/>
      </a:accent3>
      <a:accent4>
        <a:srgbClr val="838BB4"/>
      </a:accent4>
      <a:accent5>
        <a:srgbClr val="1968B3"/>
      </a:accent5>
      <a:accent6>
        <a:srgbClr val="FFFFFF"/>
      </a:accent6>
      <a:hlink>
        <a:srgbClr val="F48228"/>
      </a:hlink>
      <a:folHlink>
        <a:srgbClr val="1968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5425</TotalTime>
  <Words>181</Words>
  <Application>Microsoft Office PowerPoint</Application>
  <PresentationFormat>On-screen Show (4:3)</PresentationFormat>
  <Paragraphs>38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ＭＳ Ｐゴシック</vt:lpstr>
      <vt:lpstr>Arial</vt:lpstr>
      <vt:lpstr>Calibri</vt:lpstr>
      <vt:lpstr>Verdana</vt:lpstr>
      <vt:lpstr>Wingdings</vt:lpstr>
      <vt:lpstr>MeHI-template-setup</vt:lpstr>
      <vt:lpstr>PowerPoint Presentation</vt:lpstr>
      <vt:lpstr>PowerPoint Presentation</vt:lpstr>
    </vt:vector>
  </TitlesOfParts>
  <Company>jbird graphics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Tallman</dc:creator>
  <cp:lastModifiedBy>Rik Kerstens</cp:lastModifiedBy>
  <cp:revision>168</cp:revision>
  <dcterms:created xsi:type="dcterms:W3CDTF">2015-12-02T16:31:52Z</dcterms:created>
  <dcterms:modified xsi:type="dcterms:W3CDTF">2021-03-24T12:27:36Z</dcterms:modified>
</cp:coreProperties>
</file>