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4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EEC"/>
    <a:srgbClr val="F6822B"/>
    <a:srgbClr val="577ABC"/>
    <a:srgbClr val="C6C6C6"/>
    <a:srgbClr val="012653"/>
    <a:srgbClr val="F8F8F8"/>
    <a:srgbClr val="F0F0F0"/>
    <a:srgbClr val="EBEBEB"/>
    <a:srgbClr val="FAFAF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masshiway.net/Resources/HIE_Spotlight_Stories/HealthFirst" TargetMode="Externa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1788447"/>
            <a:ext cx="8382000" cy="3532717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1" name="Picture 20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302066"/>
            <a:ext cx="4059936" cy="2496312"/>
          </a:xfrm>
          <a:prstGeom prst="rect">
            <a:avLst/>
          </a:prstGeom>
        </p:spPr>
      </p:pic>
      <p:sp>
        <p:nvSpPr>
          <p:cNvPr id="22" name="Folded Corner 21"/>
          <p:cNvSpPr/>
          <p:nvPr/>
        </p:nvSpPr>
        <p:spPr>
          <a:xfrm>
            <a:off x="4029053" y="1992312"/>
            <a:ext cx="107462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dirty="0" smtClean="0">
                <a:solidFill>
                  <a:srgbClr val="012653"/>
                </a:solidFill>
                <a:cs typeface="Arial"/>
              </a:rPr>
              <a:t>Referrals </a:t>
            </a:r>
            <a:r>
              <a:rPr lang="en-US" sz="1000" dirty="0">
                <a:solidFill>
                  <a:srgbClr val="012653"/>
                </a:solidFill>
                <a:cs typeface="Arial"/>
              </a:rPr>
              <a:t>sent 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via </a:t>
            </a:r>
            <a:r>
              <a:rPr lang="en-US" sz="1000" dirty="0">
                <a:solidFill>
                  <a:srgbClr val="012653"/>
                </a:solidFill>
                <a:cs typeface="Arial"/>
              </a:rPr>
              <a:t>Direct Message 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from </a:t>
            </a:r>
            <a:r>
              <a:rPr lang="en-US" sz="1000" dirty="0" err="1">
                <a:solidFill>
                  <a:srgbClr val="012653"/>
                </a:solidFill>
                <a:cs typeface="Arial"/>
              </a:rPr>
              <a:t>HealthFirst</a:t>
            </a:r>
            <a:r>
              <a:rPr lang="en-US" sz="1000" dirty="0">
                <a:solidFill>
                  <a:srgbClr val="012653"/>
                </a:solidFill>
                <a:cs typeface="Arial"/>
              </a:rPr>
              <a:t> 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 to </a:t>
            </a:r>
            <a:r>
              <a:rPr lang="en-US" sz="1000" dirty="0" err="1">
                <a:solidFill>
                  <a:srgbClr val="012653"/>
                </a:solidFill>
                <a:cs typeface="Arial"/>
              </a:rPr>
              <a:t>Southcoast</a:t>
            </a:r>
            <a:r>
              <a:rPr lang="en-US" sz="1000" dirty="0">
                <a:solidFill>
                  <a:srgbClr val="012653"/>
                </a:solidFill>
                <a:cs typeface="Arial"/>
              </a:rPr>
              <a:t> Health</a:t>
            </a:r>
          </a:p>
        </p:txBody>
      </p:sp>
      <p:sp>
        <p:nvSpPr>
          <p:cNvPr id="23" name="Folded Corner 22"/>
          <p:cNvSpPr/>
          <p:nvPr/>
        </p:nvSpPr>
        <p:spPr>
          <a:xfrm>
            <a:off x="4029053" y="3983975"/>
            <a:ext cx="1074626" cy="1137617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8288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dirty="0">
                <a:solidFill>
                  <a:srgbClr val="012653"/>
                </a:solidFill>
                <a:cs typeface="Arial"/>
              </a:rPr>
              <a:t>Discharge Summaries 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sent via </a:t>
            </a:r>
            <a:r>
              <a:rPr lang="en-US" sz="1000" dirty="0">
                <a:solidFill>
                  <a:srgbClr val="012653"/>
                </a:solidFill>
                <a:cs typeface="Arial"/>
              </a:rPr>
              <a:t>Direct Message 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from </a:t>
            </a:r>
            <a:r>
              <a:rPr lang="en-US" sz="1000" dirty="0" err="1" smtClean="0">
                <a:solidFill>
                  <a:srgbClr val="012653"/>
                </a:solidFill>
                <a:cs typeface="Arial"/>
              </a:rPr>
              <a:t>Southcoast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 Health to </a:t>
            </a:r>
            <a:r>
              <a:rPr lang="en-US" sz="1000" dirty="0" err="1" smtClean="0">
                <a:solidFill>
                  <a:srgbClr val="012653"/>
                </a:solidFill>
                <a:cs typeface="Arial"/>
              </a:rPr>
              <a:t>HealthFirs</a:t>
            </a:r>
            <a:endParaRPr lang="en-US" sz="1000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 smtClean="0">
                <a:solidFill>
                  <a:srgbClr val="012653"/>
                </a:solidFill>
              </a:rPr>
              <a:t>To improve the process of sending and receiving medical documents in order to meet the requirements for Stage 3 of Meaningful Use 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sp>
        <p:nvSpPr>
          <p:cNvPr id="47" name="Rectangle 46"/>
          <p:cNvSpPr/>
          <p:nvPr userDrawn="1"/>
        </p:nvSpPr>
        <p:spPr bwMode="auto">
          <a:xfrm>
            <a:off x="0" y="0"/>
            <a:ext cx="2302136" cy="7497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Arial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49" name="TextBox 48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SENDING AND RECEIVING REFERRALS AND DISCHARGE SUMMARIES </a:t>
            </a:r>
            <a:r>
              <a:rPr lang="en-US" b="1" smtClean="0">
                <a:solidFill>
                  <a:srgbClr val="F37E2D"/>
                </a:solidFill>
              </a:rPr>
              <a:t>FROM </a:t>
            </a:r>
            <a:r>
              <a:rPr lang="en-US" b="1" smtClean="0">
                <a:solidFill>
                  <a:srgbClr val="F37E2D"/>
                </a:solidFill>
              </a:rPr>
              <a:t>FEDERALLY </a:t>
            </a:r>
            <a:r>
              <a:rPr lang="en-US" b="1" dirty="0" smtClean="0">
                <a:solidFill>
                  <a:srgbClr val="F37E2D"/>
                </a:solidFill>
              </a:rPr>
              <a:t>QUALIFIED HEALTH </a:t>
            </a:r>
            <a:r>
              <a:rPr lang="en-US" b="1" dirty="0">
                <a:solidFill>
                  <a:srgbClr val="F37E2D"/>
                </a:solidFill>
              </a:rPr>
              <a:t>CENTER TO HOSPITAL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696404" y="2455311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6335204" y="2493275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525704" y="3869274"/>
            <a:ext cx="17602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SOUTHCOAST HEALTH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5572" y="3804087"/>
            <a:ext cx="13601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HEALTHFIRST FAMILY CARE CENTER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03" y="2770205"/>
            <a:ext cx="1225402" cy="94496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464" y="2790501"/>
            <a:ext cx="1021080" cy="101556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0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379023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1000" y="1666402"/>
            <a:ext cx="8382000" cy="4806819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257801" y="1752858"/>
            <a:ext cx="3302814" cy="4747684"/>
            <a:chOff x="762000" y="1799200"/>
            <a:chExt cx="2749988" cy="5270709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777875" y="2200933"/>
              <a:ext cx="2734113" cy="4868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950" dirty="0" err="1"/>
                <a:t>HealthFirst</a:t>
              </a:r>
              <a:r>
                <a:rPr lang="en-US" sz="950" dirty="0"/>
                <a:t> Family Care Center is a Federally Qualified Health Center located in Fall River. The organization was formed out of a need for accessible medical and dental care for residents, and has been in operation for nearly 40 years. </a:t>
              </a:r>
              <a:endParaRPr lang="en-US" sz="950" dirty="0" smtClean="0"/>
            </a:p>
            <a:p>
              <a:endParaRPr lang="en-US" sz="950" dirty="0"/>
            </a:p>
            <a:p>
              <a:r>
                <a:rPr lang="en-US" sz="950" dirty="0" smtClean="0"/>
                <a:t>Though </a:t>
              </a:r>
              <a:r>
                <a:rPr lang="en-US" sz="950" dirty="0" err="1"/>
                <a:t>HealthFirst</a:t>
              </a:r>
              <a:r>
                <a:rPr lang="en-US" sz="950" dirty="0"/>
                <a:t> had earned EHR incentives for prior Program Years (PY), it was unable to attest to meeting the more stringent HIE objective for </a:t>
              </a:r>
              <a:r>
                <a:rPr lang="en-US" sz="950" dirty="0" smtClean="0"/>
                <a:t>PY 2019. </a:t>
              </a:r>
              <a:r>
                <a:rPr lang="en-US" sz="950" dirty="0"/>
                <a:t>The center reached out to </a:t>
              </a:r>
              <a:r>
                <a:rPr lang="en-US" sz="950" dirty="0" err="1"/>
                <a:t>MeHI</a:t>
              </a:r>
              <a:r>
                <a:rPr lang="en-US" sz="950" dirty="0"/>
                <a:t>, the Massachusetts eHealth Institute, for assistance in meeting the HIE objective for PY 2020.</a:t>
              </a:r>
            </a:p>
            <a:p>
              <a:endParaRPr lang="en-US" sz="950" dirty="0" smtClean="0"/>
            </a:p>
            <a:p>
              <a:r>
                <a:rPr lang="en-US" sz="950" dirty="0"/>
                <a:t>With </a:t>
              </a:r>
              <a:r>
                <a:rPr lang="en-US" sz="950" dirty="0" smtClean="0"/>
                <a:t>assistance from their </a:t>
              </a:r>
              <a:r>
                <a:rPr lang="en-US" sz="950" dirty="0" err="1"/>
                <a:t>HIway</a:t>
              </a:r>
              <a:r>
                <a:rPr lang="en-US" sz="950" dirty="0"/>
                <a:t> Account </a:t>
              </a:r>
              <a:r>
                <a:rPr lang="en-US" sz="950" dirty="0" smtClean="0"/>
                <a:t>Managers, </a:t>
              </a:r>
              <a:r>
                <a:rPr lang="en-US" sz="950" dirty="0" err="1"/>
                <a:t>HealthFirst</a:t>
              </a:r>
              <a:r>
                <a:rPr lang="en-US" sz="950" dirty="0"/>
                <a:t> implemented new workflows enabling them to send referrals to </a:t>
              </a:r>
              <a:r>
                <a:rPr lang="en-US" sz="950" dirty="0" err="1"/>
                <a:t>Southcoast</a:t>
              </a:r>
              <a:r>
                <a:rPr lang="en-US" sz="950" dirty="0"/>
                <a:t> Health System’s care providers and to receive electronic Discharge Summaries from hospitals in the area</a:t>
              </a:r>
              <a:r>
                <a:rPr lang="en-US" sz="950" dirty="0" smtClean="0"/>
                <a:t>. </a:t>
              </a:r>
              <a:r>
                <a:rPr lang="en-US" sz="950" dirty="0"/>
                <a:t>The solution automatically incorporates the electronic Discharge Summaries received from the </a:t>
              </a:r>
              <a:r>
                <a:rPr lang="en-US" sz="950" dirty="0" smtClean="0"/>
                <a:t>hospital </a:t>
              </a:r>
              <a:r>
                <a:rPr lang="en-US" sz="950" dirty="0"/>
                <a:t>into the patients’ electronic health records. Clinicians can document all follow-up visits as a Transition of Care and attach the information from the electronic communications to the progress notes. This solution covers the technical abilities needed for meeting the Stage 3 HIE requirements</a:t>
              </a:r>
              <a:r>
                <a:rPr lang="en-US" sz="950" dirty="0" smtClean="0"/>
                <a:t>.</a:t>
              </a:r>
            </a:p>
            <a:p>
              <a:endParaRPr lang="en-US" sz="950" dirty="0"/>
            </a:p>
            <a:p>
              <a:r>
                <a:rPr lang="en-US" sz="950" dirty="0"/>
                <a:t>After the new workflows had been implemented, </a:t>
              </a:r>
              <a:r>
                <a:rPr lang="en-US" sz="950" dirty="0" err="1"/>
                <a:t>HealthFirst</a:t>
              </a:r>
              <a:r>
                <a:rPr lang="en-US" sz="950" dirty="0"/>
                <a:t> was able to meet the Stage 3 HIE requirements to “Send Transitions of Care” and “Accept and Incorporate </a:t>
              </a:r>
              <a:endParaRPr lang="en-US" sz="950" dirty="0" smtClean="0"/>
            </a:p>
            <a:p>
              <a:r>
                <a:rPr lang="en-US" sz="950" dirty="0" smtClean="0"/>
                <a:t>Summaries </a:t>
              </a:r>
              <a:r>
                <a:rPr lang="en-US" sz="950" dirty="0"/>
                <a:t>of Care” for a continuous 90-day </a:t>
              </a:r>
              <a:endParaRPr lang="en-US" sz="950" dirty="0" smtClean="0"/>
            </a:p>
            <a:p>
              <a:r>
                <a:rPr lang="en-US" sz="950" dirty="0" smtClean="0"/>
                <a:t>Meaningful </a:t>
              </a:r>
              <a:r>
                <a:rPr lang="en-US" sz="950" dirty="0"/>
                <a:t>Use reporting period, as required to </a:t>
              </a:r>
              <a:endParaRPr lang="en-US" sz="950" dirty="0" smtClean="0"/>
            </a:p>
            <a:p>
              <a:r>
                <a:rPr lang="en-US" sz="950" dirty="0" smtClean="0"/>
                <a:t>earn EHR incentives.</a:t>
              </a:r>
              <a:endParaRPr lang="en-US" sz="95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762000" y="17992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14053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762000" y="3982917"/>
            <a:ext cx="3897630" cy="750034"/>
            <a:chOff x="762000" y="4038600"/>
            <a:chExt cx="3897630" cy="750034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50080"/>
              <a:ext cx="3886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err="1" smtClean="0"/>
                <a:t>HealthFirst</a:t>
              </a:r>
              <a:r>
                <a:rPr lang="en-US" sz="1100" dirty="0" smtClean="0"/>
                <a:t> Family Care Center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err="1" smtClean="0"/>
                <a:t>Southcoast</a:t>
              </a:r>
              <a:r>
                <a:rPr lang="en-US" sz="1100" dirty="0" smtClean="0"/>
                <a:t> Health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62000" y="2775113"/>
            <a:ext cx="3897630" cy="1054733"/>
            <a:chOff x="762000" y="2971800"/>
            <a:chExt cx="3897630" cy="105473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89305" y="3383280"/>
              <a:ext cx="3870325" cy="643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To improve the process of sending referrals to </a:t>
              </a:r>
              <a:r>
                <a:rPr lang="en-US" sz="1100" dirty="0" err="1" smtClean="0"/>
                <a:t>Southcoast</a:t>
              </a:r>
              <a:r>
                <a:rPr lang="en-US" sz="1100" dirty="0" smtClean="0"/>
                <a:t> Health Systems and receiving Discharge Summaries in order to allow the organization to meet the Stage 3 HIE requirements for Meaningful Use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" y="5031386"/>
            <a:ext cx="3897630" cy="764004"/>
            <a:chOff x="762000" y="5402580"/>
            <a:chExt cx="3897630" cy="764004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28030"/>
              <a:ext cx="3886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Referrals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Discharge Summaries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1914053"/>
            <a:ext cx="3897630" cy="580757"/>
            <a:chOff x="762000" y="1905000"/>
            <a:chExt cx="3897630" cy="58075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1648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err="1" smtClean="0"/>
                <a:t>HealthFirst</a:t>
              </a:r>
              <a:r>
                <a:rPr lang="en-US" sz="1100" dirty="0" smtClean="0"/>
                <a:t> Family Care Center</a:t>
              </a:r>
              <a:endParaRPr lang="en-US" b="1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SENDING AND RECEIVING REFERRALS AND DISCHARGE SUMMARIES FROM </a:t>
            </a:r>
            <a:r>
              <a:rPr lang="en-US" b="1" dirty="0" smtClean="0">
                <a:solidFill>
                  <a:srgbClr val="F37E2D"/>
                </a:solidFill>
              </a:rPr>
              <a:t>FEDERALLY QUALIFIED HEALTH </a:t>
            </a:r>
            <a:r>
              <a:rPr lang="en-US" b="1" dirty="0">
                <a:solidFill>
                  <a:srgbClr val="F37E2D"/>
                </a:solidFill>
              </a:rPr>
              <a:t>CENTER TO HOSPITAL 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9" name="Oval 28">
            <a:hlinkClick r:id="rId5"/>
          </p:cNvPr>
          <p:cNvSpPr/>
          <p:nvPr/>
        </p:nvSpPr>
        <p:spPr bwMode="auto">
          <a:xfrm>
            <a:off x="8099938" y="5746650"/>
            <a:ext cx="974870" cy="974870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hlinkClick r:id="rId5"/>
          </p:cNvPr>
          <p:cNvSpPr txBox="1"/>
          <p:nvPr/>
        </p:nvSpPr>
        <p:spPr>
          <a:xfrm>
            <a:off x="8122798" y="5872296"/>
            <a:ext cx="974870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142456"/>
                </a:solidFill>
                <a:hlinkClick r:id="rId5"/>
              </a:rPr>
              <a:t>READ</a:t>
            </a:r>
            <a:r>
              <a:rPr lang="en-US" sz="1100" b="1" dirty="0" smtClean="0">
                <a:solidFill>
                  <a:srgbClr val="142456"/>
                </a:solidFill>
              </a:rPr>
              <a:t> </a:t>
            </a:r>
          </a:p>
          <a:p>
            <a:pPr algn="ctr"/>
            <a:r>
              <a:rPr lang="en-US" sz="1100" b="1" dirty="0" smtClean="0">
                <a:solidFill>
                  <a:srgbClr val="142456"/>
                </a:solidFill>
              </a:rPr>
              <a:t>THE FULL STORY</a:t>
            </a:r>
            <a:endParaRPr lang="en-US" sz="1100" b="1" dirty="0">
              <a:solidFill>
                <a:srgbClr val="14245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26963</TotalTime>
  <Words>396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174</cp:revision>
  <dcterms:created xsi:type="dcterms:W3CDTF">2015-12-02T16:31:52Z</dcterms:created>
  <dcterms:modified xsi:type="dcterms:W3CDTF">2021-05-24T17:19:46Z</dcterms:modified>
</cp:coreProperties>
</file>